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9"/>
  </p:notesMasterIdLst>
  <p:sldIdLst>
    <p:sldId id="256" r:id="rId2"/>
    <p:sldId id="258" r:id="rId3"/>
    <p:sldId id="354" r:id="rId4"/>
    <p:sldId id="389" r:id="rId5"/>
    <p:sldId id="416" r:id="rId6"/>
    <p:sldId id="386" r:id="rId7"/>
    <p:sldId id="405" r:id="rId8"/>
    <p:sldId id="401" r:id="rId9"/>
    <p:sldId id="366" r:id="rId10"/>
    <p:sldId id="390" r:id="rId11"/>
    <p:sldId id="407" r:id="rId12"/>
    <p:sldId id="406" r:id="rId13"/>
    <p:sldId id="259" r:id="rId14"/>
    <p:sldId id="393" r:id="rId15"/>
    <p:sldId id="409" r:id="rId16"/>
    <p:sldId id="391" r:id="rId17"/>
    <p:sldId id="309" r:id="rId18"/>
    <p:sldId id="408" r:id="rId19"/>
    <p:sldId id="384" r:id="rId20"/>
    <p:sldId id="371" r:id="rId21"/>
    <p:sldId id="399" r:id="rId22"/>
    <p:sldId id="394" r:id="rId23"/>
    <p:sldId id="370" r:id="rId24"/>
    <p:sldId id="396" r:id="rId25"/>
    <p:sldId id="372" r:id="rId26"/>
    <p:sldId id="397" r:id="rId27"/>
    <p:sldId id="373" r:id="rId28"/>
    <p:sldId id="395" r:id="rId29"/>
    <p:sldId id="374" r:id="rId30"/>
    <p:sldId id="404" r:id="rId31"/>
    <p:sldId id="411" r:id="rId32"/>
    <p:sldId id="378" r:id="rId33"/>
    <p:sldId id="379" r:id="rId34"/>
    <p:sldId id="380" r:id="rId35"/>
    <p:sldId id="381" r:id="rId36"/>
    <p:sldId id="382" r:id="rId37"/>
    <p:sldId id="383" r:id="rId38"/>
    <p:sldId id="392" r:id="rId39"/>
    <p:sldId id="402" r:id="rId40"/>
    <p:sldId id="417" r:id="rId41"/>
    <p:sldId id="418" r:id="rId42"/>
    <p:sldId id="421" r:id="rId43"/>
    <p:sldId id="419" r:id="rId44"/>
    <p:sldId id="423" r:id="rId45"/>
    <p:sldId id="422" r:id="rId46"/>
    <p:sldId id="420" r:id="rId47"/>
    <p:sldId id="257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036"/>
    <p:restoredTop sz="82353"/>
  </p:normalViewPr>
  <p:slideViewPr>
    <p:cSldViewPr snapToGrid="0">
      <p:cViewPr varScale="1">
        <p:scale>
          <a:sx n="96" d="100"/>
          <a:sy n="96" d="100"/>
        </p:scale>
        <p:origin x="216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8827888-736C-5547-9C0D-AD53ABB6A4F8}" type="doc">
      <dgm:prSet loTypeId="urn:microsoft.com/office/officeart/2005/8/layout/process2" loCatId="process" qsTypeId="urn:microsoft.com/office/officeart/2005/8/quickstyle/simple2" qsCatId="simple" csTypeId="urn:microsoft.com/office/officeart/2005/8/colors/accent0_1" csCatId="mainScheme" phldr="1"/>
      <dgm:spPr/>
    </dgm:pt>
    <dgm:pt modelId="{4DE7E196-6A34-F645-B0EE-CBE22F20FFDC}">
      <dgm:prSet phldrT="[Text]" custT="1"/>
      <dgm:spPr/>
      <dgm:t>
        <a:bodyPr/>
        <a:lstStyle/>
        <a:p>
          <a:r>
            <a:rPr lang="en-US" sz="2400" dirty="0" err="1"/>
            <a:t>RepeatMasker</a:t>
          </a:r>
          <a:r>
            <a:rPr lang="en-US" sz="2400" dirty="0"/>
            <a:t>-based TE annotation</a:t>
          </a:r>
        </a:p>
      </dgm:t>
    </dgm:pt>
    <dgm:pt modelId="{95474331-B561-A249-8A93-6552B41B4E1F}" type="parTrans" cxnId="{D9C17EFB-06EC-914A-A485-47DA9D1767B8}">
      <dgm:prSet/>
      <dgm:spPr/>
      <dgm:t>
        <a:bodyPr/>
        <a:lstStyle/>
        <a:p>
          <a:endParaRPr lang="en-US" sz="2400"/>
        </a:p>
      </dgm:t>
    </dgm:pt>
    <dgm:pt modelId="{F127777E-482B-E644-8EB2-A15F883D9A38}" type="sibTrans" cxnId="{D9C17EFB-06EC-914A-A485-47DA9D1767B8}">
      <dgm:prSet custT="1"/>
      <dgm:spPr/>
      <dgm:t>
        <a:bodyPr/>
        <a:lstStyle/>
        <a:p>
          <a:endParaRPr lang="en-US" sz="2400"/>
        </a:p>
      </dgm:t>
    </dgm:pt>
    <dgm:pt modelId="{8B7ABD24-13DC-D24A-AEF1-CF7DFB0ED999}">
      <dgm:prSet phldrT="[Text]" custT="1"/>
      <dgm:spPr/>
      <dgm:t>
        <a:bodyPr/>
        <a:lstStyle/>
        <a:p>
          <a:r>
            <a:rPr lang="en-US" sz="2400" dirty="0"/>
            <a:t>Phylogenetic analysis for full-length elements</a:t>
          </a:r>
        </a:p>
      </dgm:t>
    </dgm:pt>
    <dgm:pt modelId="{A54D2B75-2D3E-6741-8612-3BCF951C0F51}" type="parTrans" cxnId="{2BEE891F-9556-1C4A-86A9-4378958C2FA6}">
      <dgm:prSet/>
      <dgm:spPr/>
      <dgm:t>
        <a:bodyPr/>
        <a:lstStyle/>
        <a:p>
          <a:endParaRPr lang="en-US" sz="2400"/>
        </a:p>
      </dgm:t>
    </dgm:pt>
    <dgm:pt modelId="{2740011A-FA7D-4A43-A4CD-DA1DBAC325D2}" type="sibTrans" cxnId="{2BEE891F-9556-1C4A-86A9-4378958C2FA6}">
      <dgm:prSet/>
      <dgm:spPr/>
      <dgm:t>
        <a:bodyPr/>
        <a:lstStyle/>
        <a:p>
          <a:endParaRPr lang="en-US" sz="2400"/>
        </a:p>
      </dgm:t>
    </dgm:pt>
    <dgm:pt modelId="{51AD4DE8-3E13-D84F-8B41-ABB65B6C511E}" type="pres">
      <dgm:prSet presAssocID="{48827888-736C-5547-9C0D-AD53ABB6A4F8}" presName="linearFlow" presStyleCnt="0">
        <dgm:presLayoutVars>
          <dgm:resizeHandles val="exact"/>
        </dgm:presLayoutVars>
      </dgm:prSet>
      <dgm:spPr/>
    </dgm:pt>
    <dgm:pt modelId="{C92F86C0-329B-CF41-A3E6-70E38C7C33A8}" type="pres">
      <dgm:prSet presAssocID="{4DE7E196-6A34-F645-B0EE-CBE22F20FFDC}" presName="node" presStyleLbl="node1" presStyleIdx="0" presStyleCnt="2" custScaleX="185482" custLinFactNeighborX="9865" custLinFactNeighborY="5396">
        <dgm:presLayoutVars>
          <dgm:bulletEnabled val="1"/>
        </dgm:presLayoutVars>
      </dgm:prSet>
      <dgm:spPr/>
    </dgm:pt>
    <dgm:pt modelId="{4BA1B12A-3088-EC4A-A90F-84A44D022DC6}" type="pres">
      <dgm:prSet presAssocID="{F127777E-482B-E644-8EB2-A15F883D9A38}" presName="sibTrans" presStyleLbl="sibTrans2D1" presStyleIdx="0" presStyleCnt="1"/>
      <dgm:spPr/>
    </dgm:pt>
    <dgm:pt modelId="{3DB58DD0-77F5-5447-B962-52957366F88D}" type="pres">
      <dgm:prSet presAssocID="{F127777E-482B-E644-8EB2-A15F883D9A38}" presName="connectorText" presStyleLbl="sibTrans2D1" presStyleIdx="0" presStyleCnt="1"/>
      <dgm:spPr/>
    </dgm:pt>
    <dgm:pt modelId="{1DBA6686-2212-3045-83D0-5B486814801A}" type="pres">
      <dgm:prSet presAssocID="{8B7ABD24-13DC-D24A-AEF1-CF7DFB0ED999}" presName="node" presStyleLbl="node1" presStyleIdx="1" presStyleCnt="2" custScaleX="185482" custLinFactY="22220" custLinFactNeighborX="-1000" custLinFactNeighborY="100000">
        <dgm:presLayoutVars>
          <dgm:bulletEnabled val="1"/>
        </dgm:presLayoutVars>
      </dgm:prSet>
      <dgm:spPr/>
    </dgm:pt>
  </dgm:ptLst>
  <dgm:cxnLst>
    <dgm:cxn modelId="{2BEE891F-9556-1C4A-86A9-4378958C2FA6}" srcId="{48827888-736C-5547-9C0D-AD53ABB6A4F8}" destId="{8B7ABD24-13DC-D24A-AEF1-CF7DFB0ED999}" srcOrd="1" destOrd="0" parTransId="{A54D2B75-2D3E-6741-8612-3BCF951C0F51}" sibTransId="{2740011A-FA7D-4A43-A4CD-DA1DBAC325D2}"/>
    <dgm:cxn modelId="{DE64862A-54C6-5A40-93F0-77730995AF53}" type="presOf" srcId="{F127777E-482B-E644-8EB2-A15F883D9A38}" destId="{4BA1B12A-3088-EC4A-A90F-84A44D022DC6}" srcOrd="0" destOrd="0" presId="urn:microsoft.com/office/officeart/2005/8/layout/process2"/>
    <dgm:cxn modelId="{D7509E85-AE1A-AD41-90FC-15B79A34CE85}" type="presOf" srcId="{F127777E-482B-E644-8EB2-A15F883D9A38}" destId="{3DB58DD0-77F5-5447-B962-52957366F88D}" srcOrd="1" destOrd="0" presId="urn:microsoft.com/office/officeart/2005/8/layout/process2"/>
    <dgm:cxn modelId="{3DCC46A1-AACA-8D48-8C30-564FA3C70E11}" type="presOf" srcId="{4DE7E196-6A34-F645-B0EE-CBE22F20FFDC}" destId="{C92F86C0-329B-CF41-A3E6-70E38C7C33A8}" srcOrd="0" destOrd="0" presId="urn:microsoft.com/office/officeart/2005/8/layout/process2"/>
    <dgm:cxn modelId="{FFE644D3-086F-0B40-9427-5C2CD39ECF6C}" type="presOf" srcId="{48827888-736C-5547-9C0D-AD53ABB6A4F8}" destId="{51AD4DE8-3E13-D84F-8B41-ABB65B6C511E}" srcOrd="0" destOrd="0" presId="urn:microsoft.com/office/officeart/2005/8/layout/process2"/>
    <dgm:cxn modelId="{1A6363DE-2EDE-4346-8B7A-01BDC98B0589}" type="presOf" srcId="{8B7ABD24-13DC-D24A-AEF1-CF7DFB0ED999}" destId="{1DBA6686-2212-3045-83D0-5B486814801A}" srcOrd="0" destOrd="0" presId="urn:microsoft.com/office/officeart/2005/8/layout/process2"/>
    <dgm:cxn modelId="{D9C17EFB-06EC-914A-A485-47DA9D1767B8}" srcId="{48827888-736C-5547-9C0D-AD53ABB6A4F8}" destId="{4DE7E196-6A34-F645-B0EE-CBE22F20FFDC}" srcOrd="0" destOrd="0" parTransId="{95474331-B561-A249-8A93-6552B41B4E1F}" sibTransId="{F127777E-482B-E644-8EB2-A15F883D9A38}"/>
    <dgm:cxn modelId="{0F98797D-E1D5-AD4B-B90A-F5CAC9F7297B}" type="presParOf" srcId="{51AD4DE8-3E13-D84F-8B41-ABB65B6C511E}" destId="{C92F86C0-329B-CF41-A3E6-70E38C7C33A8}" srcOrd="0" destOrd="0" presId="urn:microsoft.com/office/officeart/2005/8/layout/process2"/>
    <dgm:cxn modelId="{327DD244-8FCE-2D45-9557-69DBC90644C4}" type="presParOf" srcId="{51AD4DE8-3E13-D84F-8B41-ABB65B6C511E}" destId="{4BA1B12A-3088-EC4A-A90F-84A44D022DC6}" srcOrd="1" destOrd="0" presId="urn:microsoft.com/office/officeart/2005/8/layout/process2"/>
    <dgm:cxn modelId="{0934A84F-89EB-FB42-9FE3-0F101103DF46}" type="presParOf" srcId="{4BA1B12A-3088-EC4A-A90F-84A44D022DC6}" destId="{3DB58DD0-77F5-5447-B962-52957366F88D}" srcOrd="0" destOrd="0" presId="urn:microsoft.com/office/officeart/2005/8/layout/process2"/>
    <dgm:cxn modelId="{A52E9F4C-9C72-B64E-B35B-54D4D018D1A4}" type="presParOf" srcId="{51AD4DE8-3E13-D84F-8B41-ABB65B6C511E}" destId="{1DBA6686-2212-3045-83D0-5B486814801A}" srcOrd="2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2F86C0-329B-CF41-A3E6-70E38C7C33A8}">
      <dsp:nvSpPr>
        <dsp:cNvPr id="0" name=""/>
        <dsp:cNvSpPr/>
      </dsp:nvSpPr>
      <dsp:spPr>
        <a:xfrm>
          <a:off x="12854" y="29830"/>
          <a:ext cx="5915607" cy="109328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 err="1"/>
            <a:t>RepeatMasker</a:t>
          </a:r>
          <a:r>
            <a:rPr lang="en-US" sz="2400" kern="1200" dirty="0"/>
            <a:t>-based TE annotation</a:t>
          </a:r>
        </a:p>
      </dsp:txBody>
      <dsp:txXfrm>
        <a:off x="44875" y="61851"/>
        <a:ext cx="5851565" cy="1029242"/>
      </dsp:txXfrm>
    </dsp:sp>
    <dsp:sp modelId="{4BA1B12A-3088-EC4A-A90F-84A44D022DC6}">
      <dsp:nvSpPr>
        <dsp:cNvPr id="0" name=""/>
        <dsp:cNvSpPr/>
      </dsp:nvSpPr>
      <dsp:spPr>
        <a:xfrm rot="5427434">
          <a:off x="2770170" y="1135865"/>
          <a:ext cx="388121" cy="491978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/>
        </a:p>
      </dsp:txBody>
      <dsp:txXfrm rot="-5400000">
        <a:off x="2817103" y="1187795"/>
        <a:ext cx="295186" cy="271685"/>
      </dsp:txXfrm>
    </dsp:sp>
    <dsp:sp modelId="{1DBA6686-2212-3045-83D0-5B486814801A}">
      <dsp:nvSpPr>
        <dsp:cNvPr id="0" name=""/>
        <dsp:cNvSpPr/>
      </dsp:nvSpPr>
      <dsp:spPr>
        <a:xfrm>
          <a:off x="0" y="1640594"/>
          <a:ext cx="5915607" cy="109328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Phylogenetic analysis for full-length elements</a:t>
          </a:r>
        </a:p>
      </dsp:txBody>
      <dsp:txXfrm>
        <a:off x="32021" y="1672615"/>
        <a:ext cx="5851565" cy="102924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7BF0FD-3D36-CF4A-B111-B89C78312D4F}" type="datetimeFigureOut">
              <a:rPr lang="en-US" smtClean="0"/>
              <a:t>8/24/23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DC6ECD-7261-434E-A035-587B60D4BB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323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Scan recombination for pairwise</a:t>
            </a:r>
          </a:p>
          <a:p>
            <a:endParaRPr lang="en-US" dirty="0"/>
          </a:p>
          <a:p>
            <a:r>
              <a:rPr lang="en-US" dirty="0"/>
              <a:t>Discussion </a:t>
            </a:r>
            <a:r>
              <a:rPr lang="en-US"/>
              <a:t>on difficulty of method and tree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62FA12-419D-B04C-96B9-88D71195533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0049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62FA12-419D-B04C-96B9-88D71195533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9030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outline of thesis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62FA12-419D-B04C-96B9-88D71195533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321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resolve evolutionary history of Ty4 family in Sac yeast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62FA12-419D-B04C-96B9-88D71195533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9115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sac is a genus of unicellular eukaryotic organisms</a:t>
            </a:r>
          </a:p>
          <a:p>
            <a:r>
              <a:rPr lang="en-US" dirty="0"/>
              <a:t>up to now the species </a:t>
            </a:r>
            <a:r>
              <a:rPr lang="en-US" dirty="0" err="1"/>
              <a:t>Ive</a:t>
            </a:r>
            <a:r>
              <a:rPr lang="en-US" dirty="0"/>
              <a:t> discussed is the model species</a:t>
            </a:r>
          </a:p>
          <a:p>
            <a:r>
              <a:rPr lang="en-US" dirty="0"/>
              <a:t>spar is well studied as a wild relative</a:t>
            </a:r>
          </a:p>
          <a:p>
            <a:r>
              <a:rPr lang="en-US" dirty="0"/>
              <a:t>the sister species on the basal branch, </a:t>
            </a:r>
            <a:r>
              <a:rPr lang="en-US" dirty="0" err="1"/>
              <a:t>suva</a:t>
            </a:r>
            <a:r>
              <a:rPr lang="en-US" dirty="0"/>
              <a:t> and </a:t>
            </a:r>
            <a:r>
              <a:rPr lang="en-US" dirty="0" err="1"/>
              <a:t>seub</a:t>
            </a:r>
            <a:r>
              <a:rPr lang="en-US" dirty="0"/>
              <a:t>, has also been well studies previously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62FA12-419D-B04C-96B9-88D71195533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6434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Ty4 family consists of two subfamilies: Ty4 identified in </a:t>
            </a:r>
            <a:r>
              <a:rPr lang="en-US" dirty="0" err="1"/>
              <a:t>Scer</a:t>
            </a:r>
            <a:r>
              <a:rPr lang="en-US" dirty="0"/>
              <a:t>. Tsu4 Suva</a:t>
            </a:r>
          </a:p>
          <a:p>
            <a:endParaRPr lang="en-US" dirty="0"/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Limited number of sample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62FA12-419D-B04C-96B9-88D71195533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6616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Recombination very fast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B97310-F56E-5049-9554-DF1A3F2B438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1666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comprehensively investigate the ty4/tsu4 content in 5 sac species integrating public WGS datasets</a:t>
            </a:r>
          </a:p>
          <a:p>
            <a:endParaRPr lang="en-US" dirty="0"/>
          </a:p>
          <a:p>
            <a:r>
              <a:rPr lang="en-US" dirty="0"/>
              <a:t>I'll go through the results of these five species one by one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62FA12-419D-B04C-96B9-88D71195533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0600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best-studied species</a:t>
            </a:r>
          </a:p>
          <a:p>
            <a:r>
              <a:rPr lang="en-US" dirty="0"/>
              <a:t>distributed globally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62FA12-419D-B04C-96B9-88D71195533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9248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 could be very recent, because not yet spread to other lineages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62FA12-419D-B04C-96B9-88D71195533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08160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dirty="0"/>
              <a:t>majority of Spar are sampled from NA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62FA12-419D-B04C-96B9-88D71195533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7408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effectLst/>
              </a:rPr>
              <a:t>Transposable elements (TEs) are repetitive DNA sequences that can mobilize within the host genome.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effectLst/>
              </a:rPr>
              <a:t>are found in most eukaryotic genomes and can cause mutations of large effect.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effectLst/>
              </a:rPr>
              <a:t>The pie chart shows the content and proportions of TE in different organisms.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effectLst/>
              </a:rPr>
              <a:t>The size of the green inner circle indicate the genome size.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effectLst/>
            </a:endParaRPr>
          </a:p>
          <a:p>
            <a:endParaRPr lang="en-US" dirty="0"/>
          </a:p>
          <a:p>
            <a:r>
              <a:rPr lang="en-US" dirty="0"/>
              <a:t>Diversity:</a:t>
            </a:r>
          </a:p>
          <a:p>
            <a:r>
              <a:rPr lang="en-US" dirty="0"/>
              <a:t>different types of transposons</a:t>
            </a:r>
          </a:p>
          <a:p>
            <a:r>
              <a:rPr lang="en-US" dirty="0"/>
              <a:t>different proportion of genomes. </a:t>
            </a:r>
            <a:r>
              <a:rPr lang="en-US" dirty="0" err="1"/>
              <a:t>eg.</a:t>
            </a:r>
            <a:r>
              <a:rPr lang="en-US" dirty="0"/>
              <a:t> maize, human -&gt; TE are important in genome size evolution</a:t>
            </a:r>
          </a:p>
          <a:p>
            <a:endParaRPr lang="en-US" dirty="0"/>
          </a:p>
          <a:p>
            <a:r>
              <a:rPr lang="en-US" dirty="0"/>
              <a:t>only LTR retrotransposon in yeast, taking part of only &lt;5% of the genome: like retro virus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D7503-9232-2B48-AD73-974580A0E4A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38359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Tsu4 subfamily derived from a HTT event into Spar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62FA12-419D-B04C-96B9-88D71195533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15526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Divergent in Australasia.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Two separate South America lineages.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Holarctic (North America, Europe, Far East) is a sub-lineage of SA-A.</a:t>
            </a:r>
          </a:p>
          <a:p>
            <a:pPr algn="r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62FA12-419D-B04C-96B9-88D71195533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738437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dirty="0">
                <a:effectLst/>
              </a:rPr>
              <a:t>Population structure of </a:t>
            </a:r>
            <a:r>
              <a:rPr lang="en-US" dirty="0" err="1">
                <a:effectLst/>
              </a:rPr>
              <a:t>hol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seub</a:t>
            </a:r>
            <a:r>
              <a:rPr lang="en-US" dirty="0">
                <a:effectLst/>
              </a:rPr>
              <a:t> is important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62FA12-419D-B04C-96B9-88D71195533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69100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62FA12-419D-B04C-96B9-88D71195533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01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62FA12-419D-B04C-96B9-88D71195533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9970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ml tree for all full-length Ty4/Tsu4 elements</a:t>
            </a:r>
          </a:p>
          <a:p>
            <a:r>
              <a:rPr lang="en-US" dirty="0"/>
              <a:t>3 major clades</a:t>
            </a:r>
          </a:p>
          <a:p>
            <a:endParaRPr lang="en-US" dirty="0"/>
          </a:p>
          <a:p>
            <a:r>
              <a:rPr lang="en-US" dirty="0"/>
              <a:t>Next, I'll zoom-in to each clades of Tsu4 sequences by pairs of sister species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62FA12-419D-B04C-96B9-88D71195533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58522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Invasion happen multiple times</a:t>
            </a:r>
          </a:p>
          <a:p>
            <a:r>
              <a:rPr lang="en-US" dirty="0"/>
              <a:t>Mention CQS </a:t>
            </a:r>
            <a:r>
              <a:rPr lang="en-US" dirty="0" err="1"/>
              <a:t>coexitence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62FA12-419D-B04C-96B9-88D71195533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2310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62FA12-419D-B04C-96B9-88D711955333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52549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X and y axis</a:t>
            </a:r>
          </a:p>
          <a:p>
            <a:r>
              <a:rPr lang="en-US" dirty="0"/>
              <a:t>bars down below each panel are annotations for a full </a:t>
            </a:r>
            <a:r>
              <a:rPr lang="en-US" dirty="0" err="1"/>
              <a:t>elemensts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62FA12-419D-B04C-96B9-88D711955333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79956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62FA12-419D-B04C-96B9-88D711955333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8558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5 families are identified originally in </a:t>
            </a:r>
            <a:r>
              <a:rPr lang="en-US" dirty="0" err="1"/>
              <a:t>Scer</a:t>
            </a:r>
            <a:r>
              <a:rPr lang="en-US" dirty="0"/>
              <a:t>, belonging to 2 superfamilies</a:t>
            </a:r>
          </a:p>
          <a:p>
            <a:endParaRPr lang="en-US" dirty="0"/>
          </a:p>
          <a:p>
            <a:r>
              <a:rPr lang="en-US" dirty="0"/>
              <a:t>the basic </a:t>
            </a:r>
            <a:r>
              <a:rPr lang="en-US" dirty="0" err="1"/>
              <a:t>stucture</a:t>
            </a:r>
            <a:r>
              <a:rPr lang="en-US" dirty="0"/>
              <a:t> of a LTR retrotransposon in yeast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62FA12-419D-B04C-96B9-88D71195533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46575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D7503-9232-2B48-AD73-974580A0E4AB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08911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DC6ECD-7261-434E-A035-587B60D4BB0E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619862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DC6ECD-7261-434E-A035-587B60D4BB0E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7944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 are not randomly inserted across the yeast genome</a:t>
            </a:r>
          </a:p>
          <a:p>
            <a:endParaRPr lang="en-US" dirty="0"/>
          </a:p>
          <a:p>
            <a:r>
              <a:rPr lang="en-US" dirty="0"/>
              <a:t>go back to this point later in my result chapter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62FA12-419D-B04C-96B9-88D71195533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0036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understand variations of TEs, methods are important</a:t>
            </a:r>
          </a:p>
          <a:p>
            <a:r>
              <a:rPr lang="en-US" dirty="0"/>
              <a:t>the repetitive feature of TE makes it </a:t>
            </a:r>
            <a:r>
              <a:rPr lang="en-US" dirty="0" err="1"/>
              <a:t>chanllenging</a:t>
            </a:r>
            <a:r>
              <a:rPr lang="en-US" dirty="0"/>
              <a:t> to detect TEs from the genome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62FA12-419D-B04C-96B9-88D71195533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0457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 novo genome assemblies with both short-read and long-read data could be </a:t>
            </a:r>
            <a:r>
              <a:rPr lang="en-US" dirty="0" err="1"/>
              <a:t>challening</a:t>
            </a:r>
            <a:r>
              <a:rPr lang="en-US" dirty="0"/>
              <a:t> for repetitive regions causing a lot of gaps</a:t>
            </a:r>
          </a:p>
          <a:p>
            <a:endParaRPr lang="en-US" dirty="0"/>
          </a:p>
          <a:p>
            <a:r>
              <a:rPr lang="en-US" dirty="0"/>
              <a:t>long-read data is limited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62FA12-419D-B04C-96B9-88D71195533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4789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2A2A2A"/>
                </a:solidFill>
                <a:effectLst/>
                <a:latin typeface="Source Sans Pro" panose="020B0503030403020204" pitchFamily="34" charset="77"/>
              </a:rPr>
              <a:t>most applied on short-read sequencing data</a:t>
            </a:r>
          </a:p>
          <a:p>
            <a:r>
              <a:rPr lang="en-US" b="0" i="0" dirty="0">
                <a:solidFill>
                  <a:srgbClr val="2A2A2A"/>
                </a:solidFill>
                <a:effectLst/>
                <a:latin typeface="Source Sans Pro" panose="020B0503030403020204" pitchFamily="34" charset="77"/>
              </a:rPr>
              <a:t>DP where one read maps uniquely and one read maps to a repetitive TE sequence and (3) SR where part of one read maps uniquely and the other part maps to a repetitive TE sequence. The presence of DPs and SRs, along with the mapping distance between their paired reads, is used in the prediction of </a:t>
            </a:r>
            <a:r>
              <a:rPr lang="en-US" b="0" i="0" dirty="0" err="1">
                <a:solidFill>
                  <a:srgbClr val="2A2A2A"/>
                </a:solidFill>
                <a:effectLst/>
                <a:latin typeface="Source Sans Pro" panose="020B0503030403020204" pitchFamily="34" charset="77"/>
              </a:rPr>
              <a:t>polyTE</a:t>
            </a:r>
            <a:r>
              <a:rPr lang="en-US" b="0" i="0" dirty="0">
                <a:solidFill>
                  <a:srgbClr val="2A2A2A"/>
                </a:solidFill>
                <a:effectLst/>
                <a:latin typeface="Source Sans Pro" panose="020B0503030403020204" pitchFamily="34" charset="77"/>
              </a:rPr>
              <a:t> insertion sites.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62FA12-419D-B04C-96B9-88D71195533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532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Motivates result chapter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D7503-9232-2B48-AD73-974580A0E4A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6930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Implemented in result chapter 1, applied in result chapter 3</a:t>
            </a:r>
          </a:p>
          <a:p>
            <a:endParaRPr lang="en-US" dirty="0"/>
          </a:p>
          <a:p>
            <a:r>
              <a:rPr lang="en-US" dirty="0"/>
              <a:t>rapid method to detect the presence/absence from a large-scale dataset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Quality of coverage-based strategy is depending on query library and mapping parameters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62FA12-419D-B04C-96B9-88D71195533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9739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5807CA-5780-C283-3B81-33209078FD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6E40DFF-A792-77B2-E72D-E695BA8CD7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8C0D16-FDB9-2BF6-7C15-3A2AFF692C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AE35C-45C2-D842-B3B1-424C50DF80A9}" type="datetimeFigureOut">
              <a:rPr lang="en-US" smtClean="0"/>
              <a:t>8/24/23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0821D2-447A-B7F4-FF10-CA90EED795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466CE5-E331-998D-67C5-B8F0AE2D61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9B737-B363-C949-8E19-89AC4B4744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8578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9E9B31-4C93-8538-3C79-13255D16D0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B1F037-BD12-9E95-44EE-E2CA2BF144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97286E-0D14-448E-57ED-FD6A40AB27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AE35C-45C2-D842-B3B1-424C50DF80A9}" type="datetimeFigureOut">
              <a:rPr lang="en-US" smtClean="0"/>
              <a:t>8/24/23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327D70-F67F-9557-D9C6-4534C90B4F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A46EB1-5DBA-D06B-F7F7-553FCC30E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9B737-B363-C949-8E19-89AC4B4744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38493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9D061A6-FA43-B7AB-734C-A657BA6B410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4D4DC56-CFF4-DB71-80AB-FCDF0C2859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C4C46E-436E-FBB2-9330-C2F91D3AE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AE35C-45C2-D842-B3B1-424C50DF80A9}" type="datetimeFigureOut">
              <a:rPr lang="en-US" smtClean="0"/>
              <a:t>8/24/23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3A7DBF-79B3-91FA-AD23-00BC3CF540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F1CB3E-FB59-36E4-3B2B-754DC248B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9B737-B363-C949-8E19-89AC4B4744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3565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15F0F-7864-151C-8DC4-16292059E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1CFB12-1C7C-22BD-2367-7ECE5FBB7F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7FFB97-D8D2-126D-40D4-B22682DF12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AE35C-45C2-D842-B3B1-424C50DF80A9}" type="datetimeFigureOut">
              <a:rPr lang="en-US" smtClean="0"/>
              <a:t>8/24/23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A43346-37CB-6748-D782-D13A72C2A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242E20-2C7E-2535-9F78-8635C29FCC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9B737-B363-C949-8E19-89AC4B4744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3701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D57DC6-3BE5-CE70-CB88-73376393C2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17E0C9-C9F2-27BA-0549-7FBB6538A7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A400E6-3564-A715-2246-37B781D630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AE35C-45C2-D842-B3B1-424C50DF80A9}" type="datetimeFigureOut">
              <a:rPr lang="en-US" smtClean="0"/>
              <a:t>8/24/23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4A518F-EC35-AD33-5E6D-A71AF19FD6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7027D7-EF21-55F0-B36C-63EC262571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9B737-B363-C949-8E19-89AC4B4744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2186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314410-72A0-C79A-586B-8FD72C457A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43A539-E9C6-0089-C528-4B732E5AC2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532D58-7E2A-EFDE-40C8-D963662430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0658F3-E49D-FAE0-2DF6-C5525F2598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AE35C-45C2-D842-B3B1-424C50DF80A9}" type="datetimeFigureOut">
              <a:rPr lang="en-US" smtClean="0"/>
              <a:t>8/24/23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920D82-3E91-1AA8-2843-66DF1A066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315E57-91E7-1E37-C0E5-D13E8A5015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9B737-B363-C949-8E19-89AC4B4744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4503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A9AA7F-FD81-C2D8-F277-85A700734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4B84CA-F15E-4831-4E36-9BF4CC292A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236783-E4DC-12B4-D507-DAD1F5616E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4959F04-99B2-1983-B4E9-C0FD9ABE61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B4E656F-16E7-E8FA-1F40-3D12F9CA190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49310C1-414A-27F9-F325-0D54CF04A3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AE35C-45C2-D842-B3B1-424C50DF80A9}" type="datetimeFigureOut">
              <a:rPr lang="en-US" smtClean="0"/>
              <a:t>8/24/23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1C6E685-8640-CD52-5A83-072B5C0A4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1FE68DD-4EA4-65A4-933C-AABAA8F1CE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9B737-B363-C949-8E19-89AC4B4744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3096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A7B8BA-06DB-BBFC-EA2E-56F577BA9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F5F97A-FCE3-E981-85EA-E934365A23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AE35C-45C2-D842-B3B1-424C50DF80A9}" type="datetimeFigureOut">
              <a:rPr lang="en-US" smtClean="0"/>
              <a:t>8/24/23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497895-DE36-0C6E-648B-56085C21C3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809A2C-7308-6B13-F040-6DF85612A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9B737-B363-C949-8E19-89AC4B4744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5317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C6DD915-851D-7608-1184-572956E95C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AE35C-45C2-D842-B3B1-424C50DF80A9}" type="datetimeFigureOut">
              <a:rPr lang="en-US" smtClean="0"/>
              <a:t>8/24/23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8155236-F7E4-98E2-038A-F36CA05251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CDBF43-3EAA-2E2E-7693-C3C4395A9C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9B737-B363-C949-8E19-89AC4B4744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4510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FC2FBF-30C9-DADC-3AB0-627C9C9D42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1D1552-A263-2204-12F7-E8ED1DF2FD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A18C29-9681-BEC8-D158-3FC37FC06B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EF6255-8FE3-5B2D-72B4-881C3A03FA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AE35C-45C2-D842-B3B1-424C50DF80A9}" type="datetimeFigureOut">
              <a:rPr lang="en-US" smtClean="0"/>
              <a:t>8/24/23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AE610B-4C33-D179-3E83-78FD20FE84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B5C255-E944-20ED-20C9-4AE1223AE7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9B737-B363-C949-8E19-89AC4B4744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4477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282D9-A10B-C2AF-38F8-C60AA1A16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0BEEB72-933D-F809-55CE-2D96A7215AB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713005-5E50-ACA0-33DB-7985707CDB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7340D6-127F-808F-3932-86E4E6D0C6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AE35C-45C2-D842-B3B1-424C50DF80A9}" type="datetimeFigureOut">
              <a:rPr lang="en-US" smtClean="0"/>
              <a:t>8/24/23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81D81E-D24A-BAFF-37BB-571D8AB407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2DE0A2-7FD7-FBFC-D96E-E965F1FF76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9B737-B363-C949-8E19-89AC4B4744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672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569928E-FD8A-808F-C89F-8C4039F23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1522D0-6FCB-8EFE-359E-712CE59A79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49CC65-0C1B-ECCB-F225-CC9801C32F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DAE35C-45C2-D842-B3B1-424C50DF80A9}" type="datetimeFigureOut">
              <a:rPr lang="en-US" smtClean="0"/>
              <a:t>8/24/23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8B46F1-99C3-0149-3578-E9D19ADF9C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0C2F2-32A1-67C1-D1A3-33E04A4D60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79B737-B363-C949-8E19-89AC4B4744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2454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emf"/><Relationship Id="rId4" Type="http://schemas.openxmlformats.org/officeDocument/2006/relationships/image" Target="../media/image31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emf"/><Relationship Id="rId3" Type="http://schemas.openxmlformats.org/officeDocument/2006/relationships/image" Target="../media/image34.emf"/><Relationship Id="rId7" Type="http://schemas.openxmlformats.org/officeDocument/2006/relationships/image" Target="../media/image37.em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emf"/><Relationship Id="rId5" Type="http://schemas.openxmlformats.org/officeDocument/2006/relationships/image" Target="../media/image9.emf"/><Relationship Id="rId4" Type="http://schemas.openxmlformats.org/officeDocument/2006/relationships/image" Target="../media/image35.emf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0D9B3-A7F6-2776-F661-A3AF6A7A9B7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Zhao Lab Meeting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ACD98FF-6836-92E0-95C6-B7C6F3E0C0C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Jingxuan</a:t>
            </a:r>
            <a:r>
              <a:rPr lang="en-US" dirty="0"/>
              <a:t> Chen, Aug 25, 2023 </a:t>
            </a:r>
          </a:p>
        </p:txBody>
      </p:sp>
    </p:spTree>
    <p:extLst>
      <p:ext uri="{BB962C8B-B14F-4D97-AF65-F5344CB8AC3E}">
        <p14:creationId xmlns:p14="http://schemas.microsoft.com/office/powerpoint/2010/main" val="4506480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E88A64-5BD6-A17C-3CD6-C2220F2A2B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104" y="263422"/>
            <a:ext cx="11544994" cy="1325563"/>
          </a:xfrm>
        </p:spPr>
        <p:txBody>
          <a:bodyPr>
            <a:normAutofit/>
          </a:bodyPr>
          <a:lstStyle/>
          <a:p>
            <a:r>
              <a:rPr lang="en-US" sz="3600" dirty="0"/>
              <a:t>Coverage-based TE abundance estimation with un-assembled reads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C526A3B-F72D-B602-9E95-4392683828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143000"/>
            <a:ext cx="10371908" cy="5395912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7CE9F0-0B7E-C880-C48E-7574307FF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208C6-5F88-1244-90C0-AF2D9D86E3D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4920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83468AC-6B32-D2D2-1721-EF5BD7B552BA}"/>
              </a:ext>
            </a:extLst>
          </p:cNvPr>
          <p:cNvSpPr txBox="1"/>
          <p:nvPr/>
        </p:nvSpPr>
        <p:spPr>
          <a:xfrm>
            <a:off x="589936" y="2458064"/>
            <a:ext cx="765932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Query-based TE annotation from whole genome assemblies (WGAs)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Polymorphic non-reference TE detection tools with un-assembled reads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Coverage-based TE abundance estimation with un-assembled reads</a:t>
            </a: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BD5AB471-D441-A925-805E-3C89AD2FFE2B}"/>
              </a:ext>
            </a:extLst>
          </p:cNvPr>
          <p:cNvSpPr/>
          <p:nvPr/>
        </p:nvSpPr>
        <p:spPr>
          <a:xfrm>
            <a:off x="8249265" y="2762025"/>
            <a:ext cx="658761" cy="39329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FE0B07E-04B8-6ACF-31E8-AC958A0504F6}"/>
              </a:ext>
            </a:extLst>
          </p:cNvPr>
          <p:cNvSpPr txBox="1"/>
          <p:nvPr/>
        </p:nvSpPr>
        <p:spPr>
          <a:xfrm>
            <a:off x="8974394" y="2708569"/>
            <a:ext cx="29128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Result chapter 2/3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DE9B13-2E60-26B1-FE4E-5A80A6904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208C6-5F88-1244-90C0-AF2D9D86E3DF}" type="slidenum">
              <a:rPr lang="en-US" smtClean="0"/>
              <a:t>11</a:t>
            </a:fld>
            <a:endParaRPr lang="en-US"/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787D8C6E-0AC9-9A9E-E487-F888C1D0BE04}"/>
              </a:ext>
            </a:extLst>
          </p:cNvPr>
          <p:cNvSpPr/>
          <p:nvPr/>
        </p:nvSpPr>
        <p:spPr>
          <a:xfrm>
            <a:off x="8249265" y="3461952"/>
            <a:ext cx="658761" cy="39329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6CDF0A-F206-D468-157B-4EB2B2E7AB9A}"/>
              </a:ext>
            </a:extLst>
          </p:cNvPr>
          <p:cNvSpPr txBox="1"/>
          <p:nvPr/>
        </p:nvSpPr>
        <p:spPr>
          <a:xfrm>
            <a:off x="8974394" y="3408496"/>
            <a:ext cx="26276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Result chapter 1</a:t>
            </a: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5178D5B5-D8AB-400B-0F00-2BF3DAF7834F}"/>
              </a:ext>
            </a:extLst>
          </p:cNvPr>
          <p:cNvSpPr/>
          <p:nvPr/>
        </p:nvSpPr>
        <p:spPr>
          <a:xfrm>
            <a:off x="8249265" y="4227032"/>
            <a:ext cx="658761" cy="39329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E4E8810-FC5D-2EF2-4F5C-A16AFA74792D}"/>
              </a:ext>
            </a:extLst>
          </p:cNvPr>
          <p:cNvSpPr txBox="1"/>
          <p:nvPr/>
        </p:nvSpPr>
        <p:spPr>
          <a:xfrm>
            <a:off x="8974394" y="4173576"/>
            <a:ext cx="30701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Result chapter 1/3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C7CEB455-C24A-441A-C334-FBD4A8F6A3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Computational approaches to study TE abundance in genome sequences</a:t>
            </a:r>
          </a:p>
        </p:txBody>
      </p:sp>
    </p:spTree>
    <p:extLst>
      <p:ext uri="{BB962C8B-B14F-4D97-AF65-F5344CB8AC3E}">
        <p14:creationId xmlns:p14="http://schemas.microsoft.com/office/powerpoint/2010/main" val="27892184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85A43-5A63-0228-3C27-5EAD3C621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of thesis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AD7D7A-4B0F-A336-AB77-170D8A65FF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Result chapter 1: Reproducible evaluation of transposable element detectors with McClintock 2 guides accurate inference of Ty insertion patterns in yeast.</a:t>
            </a:r>
          </a:p>
          <a:p>
            <a:r>
              <a:rPr lang="en-US" dirty="0"/>
              <a:t>Result chapter 2: High-quality genome assemblies of </a:t>
            </a:r>
            <a:r>
              <a:rPr lang="en-US" i="1" dirty="0"/>
              <a:t>S. paradoxus </a:t>
            </a:r>
            <a:r>
              <a:rPr lang="en-US" dirty="0"/>
              <a:t>and </a:t>
            </a:r>
            <a:r>
              <a:rPr lang="en-US" i="1" dirty="0"/>
              <a:t>S. uvarum.</a:t>
            </a:r>
          </a:p>
          <a:p>
            <a:r>
              <a:rPr lang="en-US" b="1" dirty="0"/>
              <a:t>Result chapter 3: Evolution of the Ty4 retrotransposon family in </a:t>
            </a:r>
            <a:r>
              <a:rPr lang="en-US" b="1" i="1" dirty="0"/>
              <a:t>Saccharomyces</a:t>
            </a:r>
            <a:r>
              <a:rPr lang="en-US" b="1" dirty="0"/>
              <a:t> yeasts driven by horizontal TE transfer and recombination.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D80463-AD4B-6BFC-4D73-90872398D1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208C6-5F88-1244-90C0-AF2D9D86E3D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4754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BD069B-4EE3-9DA6-3D59-31CB23F62B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chapter 3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49D0D09-41C8-3EB2-05E3-6D2DE5777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208C6-5F88-1244-90C0-AF2D9D86E3DF}" type="slidenum">
              <a:rPr lang="en-US" smtClean="0"/>
              <a:t>13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28D3271-21FE-A3A0-0259-3DB8B626FB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0416" y="2456572"/>
            <a:ext cx="9211167" cy="101032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17F929C-4269-5403-68DB-9754275095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1948" y="3601358"/>
            <a:ext cx="4468104" cy="268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2138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1E2BF1-7F54-EF08-C687-CF693C6B46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effectLst/>
              </a:rPr>
              <a:t>The</a:t>
            </a:r>
            <a:r>
              <a:rPr lang="en-US" sz="4400" i="1" dirty="0">
                <a:effectLst/>
              </a:rPr>
              <a:t> Saccharomyces</a:t>
            </a:r>
            <a:r>
              <a:rPr lang="en-US" sz="4400" dirty="0">
                <a:effectLst/>
              </a:rPr>
              <a:t> genus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EB0678E-C5F5-2E24-BDF4-211F218DE1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39752" y="1931479"/>
            <a:ext cx="4109597" cy="4351338"/>
          </a:xfrm>
        </p:spPr>
      </p:pic>
      <p:grpSp>
        <p:nvGrpSpPr>
          <p:cNvPr id="49" name="Group 48">
            <a:extLst>
              <a:ext uri="{FF2B5EF4-FFF2-40B4-BE49-F238E27FC236}">
                <a16:creationId xmlns:a16="http://schemas.microsoft.com/office/drawing/2014/main" id="{E3BC6398-91E7-BDB9-8AC9-AF1A8DED9524}"/>
              </a:ext>
            </a:extLst>
          </p:cNvPr>
          <p:cNvGrpSpPr/>
          <p:nvPr/>
        </p:nvGrpSpPr>
        <p:grpSpPr>
          <a:xfrm>
            <a:off x="4470383" y="1853262"/>
            <a:ext cx="6352368" cy="1200329"/>
            <a:chOff x="4632088" y="1814242"/>
            <a:chExt cx="6352368" cy="1200329"/>
          </a:xfrm>
        </p:grpSpPr>
        <p:sp>
          <p:nvSpPr>
            <p:cNvPr id="47" name="5-Point Star 46">
              <a:extLst>
                <a:ext uri="{FF2B5EF4-FFF2-40B4-BE49-F238E27FC236}">
                  <a16:creationId xmlns:a16="http://schemas.microsoft.com/office/drawing/2014/main" id="{E7B0C21D-A38F-0FBC-8E7D-DBAB8BA861E4}"/>
                </a:ext>
              </a:extLst>
            </p:cNvPr>
            <p:cNvSpPr/>
            <p:nvPr/>
          </p:nvSpPr>
          <p:spPr>
            <a:xfrm>
              <a:off x="4632088" y="2011882"/>
              <a:ext cx="285352" cy="265069"/>
            </a:xfrm>
            <a:prstGeom prst="star5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9CEDE312-505D-9BF8-F4DF-49627853691C}"/>
                </a:ext>
              </a:extLst>
            </p:cNvPr>
            <p:cNvSpPr txBox="1"/>
            <p:nvPr/>
          </p:nvSpPr>
          <p:spPr>
            <a:xfrm>
              <a:off x="5037163" y="1814242"/>
              <a:ext cx="5947293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Baker’s yeast frequently used in winemaking, brewing and baking industry.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Well-studied model species </a:t>
              </a:r>
              <a:r>
                <a:rPr lang="en-US" sz="1800" dirty="0">
                  <a:effectLst/>
                  <a:latin typeface="CMR12"/>
                </a:rPr>
                <a:t>in molecular and evolutionary biology. </a:t>
              </a:r>
              <a:endParaRPr lang="en-US" dirty="0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F6BA4E-07EB-5865-FBB9-C48051F43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208C6-5F88-1244-90C0-AF2D9D86E3DF}" type="slidenum">
              <a:rPr lang="en-US" smtClean="0"/>
              <a:t>14</a:t>
            </a:fld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3C6B51E-6DB4-25FC-FC83-08A2AFDE35FB}"/>
              </a:ext>
            </a:extLst>
          </p:cNvPr>
          <p:cNvGrpSpPr/>
          <p:nvPr/>
        </p:nvGrpSpPr>
        <p:grpSpPr>
          <a:xfrm>
            <a:off x="1058265" y="4542030"/>
            <a:ext cx="3544962" cy="1604986"/>
            <a:chOff x="202790" y="4319296"/>
            <a:chExt cx="3544962" cy="1604986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3D2BE05-ABFB-0652-540F-F51B2D800A2E}"/>
                </a:ext>
              </a:extLst>
            </p:cNvPr>
            <p:cNvSpPr/>
            <p:nvPr/>
          </p:nvSpPr>
          <p:spPr>
            <a:xfrm>
              <a:off x="202790" y="5379059"/>
              <a:ext cx="3544962" cy="54522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BFD6044-BA78-69C1-77B1-2240D4CAA79C}"/>
                </a:ext>
              </a:extLst>
            </p:cNvPr>
            <p:cNvSpPr/>
            <p:nvPr/>
          </p:nvSpPr>
          <p:spPr>
            <a:xfrm>
              <a:off x="276930" y="4319296"/>
              <a:ext cx="292485" cy="10597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936262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B416D7-1C5A-26FE-D516-E0571999E0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LTR retrotransposons are the only TE class in </a:t>
            </a:r>
            <a:r>
              <a:rPr lang="en-US" sz="4400" dirty="0">
                <a:effectLst/>
              </a:rPr>
              <a:t>yeast</a:t>
            </a:r>
            <a:endParaRPr lang="en-US" dirty="0"/>
          </a:p>
        </p:txBody>
      </p:sp>
      <p:pic>
        <p:nvPicPr>
          <p:cNvPr id="3" name="Content Placeholder 7">
            <a:extLst>
              <a:ext uri="{FF2B5EF4-FFF2-40B4-BE49-F238E27FC236}">
                <a16:creationId xmlns:a16="http://schemas.microsoft.com/office/drawing/2014/main" id="{294F9EB3-B292-7626-D62C-A7F8E5565F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2695"/>
          <a:stretch/>
        </p:blipFill>
        <p:spPr>
          <a:xfrm>
            <a:off x="1840376" y="2523639"/>
            <a:ext cx="4255624" cy="279596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9CF8EA0-F0D7-D95E-6D67-8D1501A9C2CD}"/>
              </a:ext>
            </a:extLst>
          </p:cNvPr>
          <p:cNvSpPr txBox="1"/>
          <p:nvPr/>
        </p:nvSpPr>
        <p:spPr>
          <a:xfrm>
            <a:off x="1886212" y="5816181"/>
            <a:ext cx="79534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Kim, J.M., </a:t>
            </a:r>
            <a:r>
              <a:rPr lang="en-US" sz="1000" dirty="0" err="1"/>
              <a:t>Vanguri</a:t>
            </a:r>
            <a:r>
              <a:rPr lang="en-US" sz="1000" dirty="0"/>
              <a:t>, S., </a:t>
            </a:r>
            <a:r>
              <a:rPr lang="en-US" sz="1000" dirty="0" err="1"/>
              <a:t>Boeke</a:t>
            </a:r>
            <a:r>
              <a:rPr lang="en-US" sz="1000" dirty="0"/>
              <a:t>, J.D., Gabriel, A., &amp; </a:t>
            </a:r>
            <a:r>
              <a:rPr lang="en-US" sz="1000" dirty="0" err="1"/>
              <a:t>Voytas</a:t>
            </a:r>
            <a:r>
              <a:rPr lang="en-US" sz="1000" dirty="0"/>
              <a:t>, D.F. (1998). Transposable elements and genome organization: a comprehensive survey of retrotransposons revealed by the complete Saccharomyces cerevisiae genome sequence. </a:t>
            </a:r>
            <a:r>
              <a:rPr lang="en-US" sz="1000" i="1" dirty="0"/>
              <a:t>Genome research, 8 5</a:t>
            </a:r>
            <a:r>
              <a:rPr lang="en-US" sz="1000" dirty="0"/>
              <a:t>, 464-78.</a:t>
            </a:r>
          </a:p>
        </p:txBody>
      </p:sp>
      <p:pic>
        <p:nvPicPr>
          <p:cNvPr id="5" name="Content Placeholder 7">
            <a:extLst>
              <a:ext uri="{FF2B5EF4-FFF2-40B4-BE49-F238E27FC236}">
                <a16:creationId xmlns:a16="http://schemas.microsoft.com/office/drawing/2014/main" id="{7C5EF91B-3887-42BD-9B94-1FE7DB43A9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8271"/>
          <a:stretch/>
        </p:blipFill>
        <p:spPr>
          <a:xfrm>
            <a:off x="6096000" y="2523639"/>
            <a:ext cx="4255624" cy="2036004"/>
          </a:xfrm>
          <a:prstGeom prst="rect">
            <a:avLst/>
          </a:prstGeom>
        </p:spPr>
      </p:pic>
      <p:sp>
        <p:nvSpPr>
          <p:cNvPr id="6" name="Left Brace 5">
            <a:extLst>
              <a:ext uri="{FF2B5EF4-FFF2-40B4-BE49-F238E27FC236}">
                <a16:creationId xmlns:a16="http://schemas.microsoft.com/office/drawing/2014/main" id="{0D751E9A-FC45-AB22-120C-82EF29EA2801}"/>
              </a:ext>
            </a:extLst>
          </p:cNvPr>
          <p:cNvSpPr/>
          <p:nvPr/>
        </p:nvSpPr>
        <p:spPr>
          <a:xfrm>
            <a:off x="1447800" y="2523639"/>
            <a:ext cx="263769" cy="1626330"/>
          </a:xfrm>
          <a:prstGeom prst="leftBrac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B5584BBA-AD36-A4E0-46C8-A83E5590727F}"/>
              </a:ext>
            </a:extLst>
          </p:cNvPr>
          <p:cNvSpPr/>
          <p:nvPr/>
        </p:nvSpPr>
        <p:spPr>
          <a:xfrm>
            <a:off x="1447799" y="4389906"/>
            <a:ext cx="263769" cy="803417"/>
          </a:xfrm>
          <a:prstGeom prst="leftBrac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866E86-ADEF-22D3-9367-86D11F119B3F}"/>
              </a:ext>
            </a:extLst>
          </p:cNvPr>
          <p:cNvSpPr txBox="1"/>
          <p:nvPr/>
        </p:nvSpPr>
        <p:spPr>
          <a:xfrm>
            <a:off x="235408" y="3105834"/>
            <a:ext cx="13003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Ty1/</a:t>
            </a:r>
            <a:r>
              <a:rPr lang="en-US" dirty="0" err="1"/>
              <a:t>Copia</a:t>
            </a:r>
            <a:r>
              <a:rPr lang="en-US" dirty="0"/>
              <a:t> superfamily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7B4B9D-1DC6-6BFB-457E-1FCA2BCB7414}"/>
              </a:ext>
            </a:extLst>
          </p:cNvPr>
          <p:cNvSpPr txBox="1"/>
          <p:nvPr/>
        </p:nvSpPr>
        <p:spPr>
          <a:xfrm>
            <a:off x="235408" y="4583449"/>
            <a:ext cx="13003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Ty3/Gypsy superfamily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F062F93-E2DE-4856-8129-15EA368D6FF7}"/>
              </a:ext>
            </a:extLst>
          </p:cNvPr>
          <p:cNvSpPr/>
          <p:nvPr/>
        </p:nvSpPr>
        <p:spPr>
          <a:xfrm>
            <a:off x="5958348" y="2523639"/>
            <a:ext cx="4552336" cy="99630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C868EA52-CFC2-1A4B-CAA9-0942C722AA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208C6-5F88-1244-90C0-AF2D9D86E3D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5919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B297EE50-7D8A-144B-20CD-F1668D8B951C}"/>
              </a:ext>
            </a:extLst>
          </p:cNvPr>
          <p:cNvGrpSpPr/>
          <p:nvPr/>
        </p:nvGrpSpPr>
        <p:grpSpPr>
          <a:xfrm>
            <a:off x="4658290" y="1478522"/>
            <a:ext cx="7602448" cy="4677217"/>
            <a:chOff x="4589552" y="1383545"/>
            <a:chExt cx="7602448" cy="4677217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3402C0A5-6EDA-B316-024D-BD89DF65A8D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89552" y="1383545"/>
              <a:ext cx="7390688" cy="4458551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818FAC2-17DD-4C69-DBC1-BDEE6610FD8D}"/>
                </a:ext>
              </a:extLst>
            </p:cNvPr>
            <p:cNvSpPr txBox="1"/>
            <p:nvPr/>
          </p:nvSpPr>
          <p:spPr>
            <a:xfrm>
              <a:off x="10189150" y="5814541"/>
              <a:ext cx="2002850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1000" dirty="0">
                  <a:effectLst/>
                </a:rPr>
                <a:t>Bergman. </a:t>
              </a:r>
              <a:r>
                <a:rPr lang="en-US" sz="1000" i="1" dirty="0">
                  <a:effectLst/>
                </a:rPr>
                <a:t>Mobile DNA</a:t>
              </a:r>
              <a:r>
                <a:rPr lang="en-US" sz="1000" dirty="0">
                  <a:effectLst/>
                </a:rPr>
                <a:t> </a:t>
              </a:r>
              <a:r>
                <a:rPr lang="en-US" sz="1000" b="1" dirty="0">
                  <a:effectLst/>
                </a:rPr>
                <a:t>9</a:t>
              </a:r>
              <a:r>
                <a:rPr lang="en-US" sz="1000" dirty="0">
                  <a:effectLst/>
                </a:rPr>
                <a:t>, (2018).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FCBBA2B-3925-2F2B-FE9A-B7F927705C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448" y="190013"/>
            <a:ext cx="113538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Ty4 and Tsu4 subfamilies are found in different yeast species and involved in horizontal TE transfer (HTT) events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EAE98CE-688B-7260-FD70-F2F49369AF95}"/>
              </a:ext>
            </a:extLst>
          </p:cNvPr>
          <p:cNvSpPr/>
          <p:nvPr/>
        </p:nvSpPr>
        <p:spPr>
          <a:xfrm>
            <a:off x="4415823" y="3446172"/>
            <a:ext cx="4172512" cy="27614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Content Placeholder 4">
            <a:extLst>
              <a:ext uri="{FF2B5EF4-FFF2-40B4-BE49-F238E27FC236}">
                <a16:creationId xmlns:a16="http://schemas.microsoft.com/office/drawing/2014/main" id="{3A7A9E4B-1CA5-51F0-F444-E0DDDE0C06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794711"/>
            <a:ext cx="3995641" cy="4230679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7F3E8785-C40E-1E4B-F85C-C55BAC7E49FA}"/>
              </a:ext>
            </a:extLst>
          </p:cNvPr>
          <p:cNvGrpSpPr/>
          <p:nvPr/>
        </p:nvGrpSpPr>
        <p:grpSpPr>
          <a:xfrm>
            <a:off x="1199097" y="1363388"/>
            <a:ext cx="1263851" cy="895180"/>
            <a:chOff x="1205228" y="1363388"/>
            <a:chExt cx="1107532" cy="89518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41D41B0-9BAF-3F55-F97A-5B981B46C680}"/>
                </a:ext>
              </a:extLst>
            </p:cNvPr>
            <p:cNvSpPr txBox="1"/>
            <p:nvPr/>
          </p:nvSpPr>
          <p:spPr>
            <a:xfrm>
              <a:off x="1205228" y="1363388"/>
              <a:ext cx="110753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Ty4  subfamily?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7298A3FF-0A16-30B6-AC60-D213BB8009E8}"/>
                </a:ext>
              </a:extLst>
            </p:cNvPr>
            <p:cNvCxnSpPr>
              <a:cxnSpLocks/>
            </p:cNvCxnSpPr>
            <p:nvPr/>
          </p:nvCxnSpPr>
          <p:spPr>
            <a:xfrm>
              <a:off x="1655064" y="1993392"/>
              <a:ext cx="137160" cy="265176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A68D5A8-B0FC-21D7-63A2-409E62C835B8}"/>
              </a:ext>
            </a:extLst>
          </p:cNvPr>
          <p:cNvGrpSpPr/>
          <p:nvPr/>
        </p:nvGrpSpPr>
        <p:grpSpPr>
          <a:xfrm>
            <a:off x="711828" y="4286130"/>
            <a:ext cx="1762573" cy="622965"/>
            <a:chOff x="1162932" y="1635603"/>
            <a:chExt cx="1762573" cy="622965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70A5A40-0161-6440-B955-9608CB733265}"/>
                </a:ext>
              </a:extLst>
            </p:cNvPr>
            <p:cNvSpPr txBox="1"/>
            <p:nvPr/>
          </p:nvSpPr>
          <p:spPr>
            <a:xfrm>
              <a:off x="1162932" y="1635603"/>
              <a:ext cx="17625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Tsu4 subfamily?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0993D855-2E7D-CC3B-4566-56EBEBA0EB7D}"/>
                </a:ext>
              </a:extLst>
            </p:cNvPr>
            <p:cNvCxnSpPr>
              <a:cxnSpLocks/>
            </p:cNvCxnSpPr>
            <p:nvPr/>
          </p:nvCxnSpPr>
          <p:spPr>
            <a:xfrm>
              <a:off x="1655064" y="1993392"/>
              <a:ext cx="137160" cy="265176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A34FCB62-F663-8BEE-0A98-11FAFC8BCB1F}"/>
              </a:ext>
            </a:extLst>
          </p:cNvPr>
          <p:cNvSpPr txBox="1"/>
          <p:nvPr/>
        </p:nvSpPr>
        <p:spPr>
          <a:xfrm>
            <a:off x="607692" y="6033207"/>
            <a:ext cx="75728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What are the ancestral states/global distribution of Ty4/Tsu4 subfamilies?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What is the evolutionary history of the Ty4 family in yeast?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545099-2E56-E2C6-1DA1-4F24CCBC7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208C6-5F88-1244-90C0-AF2D9D86E3DF}" type="slidenum">
              <a:rPr lang="en-US" smtClean="0"/>
              <a:t>16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BE53D29-9D41-50ED-B212-304A081ECF8B}"/>
              </a:ext>
            </a:extLst>
          </p:cNvPr>
          <p:cNvSpPr/>
          <p:nvPr/>
        </p:nvSpPr>
        <p:spPr>
          <a:xfrm>
            <a:off x="2504353" y="1854028"/>
            <a:ext cx="921130" cy="29129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5280F9E-7D62-0A40-919E-8120017157C4}"/>
              </a:ext>
            </a:extLst>
          </p:cNvPr>
          <p:cNvSpPr/>
          <p:nvPr/>
        </p:nvSpPr>
        <p:spPr>
          <a:xfrm>
            <a:off x="2491693" y="4617800"/>
            <a:ext cx="921130" cy="29129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469D6C-47AA-5D38-CDC9-323CB50712F9}"/>
              </a:ext>
            </a:extLst>
          </p:cNvPr>
          <p:cNvSpPr txBox="1"/>
          <p:nvPr/>
        </p:nvSpPr>
        <p:spPr>
          <a:xfrm>
            <a:off x="4668303" y="4431656"/>
            <a:ext cx="34648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Unexpected Tsu4 subtype in: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/>
              <a:t>S. paradoxus </a:t>
            </a:r>
            <a:r>
              <a:rPr lang="en-US" dirty="0"/>
              <a:t>(HTT reported)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/>
              <a:t>S. cerevisiae</a:t>
            </a:r>
            <a:r>
              <a:rPr lang="en-US" dirty="0"/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/>
              <a:t>S. </a:t>
            </a:r>
            <a:r>
              <a:rPr lang="en-US" i="1" dirty="0" err="1"/>
              <a:t>mikatae</a:t>
            </a:r>
            <a:r>
              <a:rPr lang="en-US" dirty="0"/>
              <a:t>?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C1274A2-EAA5-137F-F5B7-F5CA4029D00A}"/>
              </a:ext>
            </a:extLst>
          </p:cNvPr>
          <p:cNvGrpSpPr/>
          <p:nvPr/>
        </p:nvGrpSpPr>
        <p:grpSpPr>
          <a:xfrm>
            <a:off x="-18333" y="3399808"/>
            <a:ext cx="919092" cy="867477"/>
            <a:chOff x="1326989" y="1391091"/>
            <a:chExt cx="805415" cy="867477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FCE75CD-F524-D813-9DBC-E02F188ACB87}"/>
                </a:ext>
              </a:extLst>
            </p:cNvPr>
            <p:cNvSpPr txBox="1"/>
            <p:nvPr/>
          </p:nvSpPr>
          <p:spPr>
            <a:xfrm>
              <a:off x="1326989" y="1391091"/>
              <a:ext cx="80541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Ty4 family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CFCABB2E-541B-AD97-3CCF-9A72B9376BEA}"/>
                </a:ext>
              </a:extLst>
            </p:cNvPr>
            <p:cNvCxnSpPr>
              <a:cxnSpLocks/>
            </p:cNvCxnSpPr>
            <p:nvPr/>
          </p:nvCxnSpPr>
          <p:spPr>
            <a:xfrm>
              <a:off x="1655064" y="1993392"/>
              <a:ext cx="137160" cy="265176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577E31F8-2041-56CB-7B75-54376EC2910C}"/>
              </a:ext>
            </a:extLst>
          </p:cNvPr>
          <p:cNvGrpSpPr/>
          <p:nvPr/>
        </p:nvGrpSpPr>
        <p:grpSpPr>
          <a:xfrm>
            <a:off x="202789" y="4319296"/>
            <a:ext cx="3544963" cy="1604986"/>
            <a:chOff x="202789" y="4319296"/>
            <a:chExt cx="3544963" cy="1604986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A33A4E2-B65A-9CB8-EDDA-F4A2867A4F1C}"/>
                </a:ext>
              </a:extLst>
            </p:cNvPr>
            <p:cNvSpPr/>
            <p:nvPr/>
          </p:nvSpPr>
          <p:spPr>
            <a:xfrm>
              <a:off x="202790" y="5379059"/>
              <a:ext cx="3544962" cy="54522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2D89698-012E-594C-886B-72F9774BC50C}"/>
                </a:ext>
              </a:extLst>
            </p:cNvPr>
            <p:cNvSpPr/>
            <p:nvPr/>
          </p:nvSpPr>
          <p:spPr>
            <a:xfrm>
              <a:off x="202789" y="4319296"/>
              <a:ext cx="292485" cy="10597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B06571E5-905A-E53C-AFEF-FC29B0B9983A}"/>
              </a:ext>
            </a:extLst>
          </p:cNvPr>
          <p:cNvGrpSpPr/>
          <p:nvPr/>
        </p:nvGrpSpPr>
        <p:grpSpPr>
          <a:xfrm>
            <a:off x="2720609" y="2473011"/>
            <a:ext cx="2600682" cy="2864733"/>
            <a:chOff x="2720609" y="2473011"/>
            <a:chExt cx="2600682" cy="2864733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B66D7949-DA87-F2B7-285C-F07767A87398}"/>
                </a:ext>
              </a:extLst>
            </p:cNvPr>
            <p:cNvGrpSpPr/>
            <p:nvPr/>
          </p:nvGrpSpPr>
          <p:grpSpPr>
            <a:xfrm>
              <a:off x="2720609" y="2473011"/>
              <a:ext cx="2600682" cy="2714352"/>
              <a:chOff x="2545080" y="2478025"/>
              <a:chExt cx="2600682" cy="2714352"/>
            </a:xfrm>
          </p:grpSpPr>
          <p:sp>
            <p:nvSpPr>
              <p:cNvPr id="29" name="Arc 28">
                <a:extLst>
                  <a:ext uri="{FF2B5EF4-FFF2-40B4-BE49-F238E27FC236}">
                    <a16:creationId xmlns:a16="http://schemas.microsoft.com/office/drawing/2014/main" id="{8BF92CC3-EE18-00A9-5EDA-CF15E614C555}"/>
                  </a:ext>
                </a:extLst>
              </p:cNvPr>
              <p:cNvSpPr/>
              <p:nvPr/>
            </p:nvSpPr>
            <p:spPr>
              <a:xfrm>
                <a:off x="2545080" y="2478025"/>
                <a:ext cx="1938050" cy="2714352"/>
              </a:xfrm>
              <a:prstGeom prst="arc">
                <a:avLst>
                  <a:gd name="adj1" fmla="val 16074404"/>
                  <a:gd name="adj2" fmla="val 5552343"/>
                </a:avLst>
              </a:prstGeom>
              <a:ln w="28575">
                <a:solidFill>
                  <a:srgbClr val="FF0000"/>
                </a:solidFill>
                <a:head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" name="Arc 29">
                <a:extLst>
                  <a:ext uri="{FF2B5EF4-FFF2-40B4-BE49-F238E27FC236}">
                    <a16:creationId xmlns:a16="http://schemas.microsoft.com/office/drawing/2014/main" id="{43F01F2A-9D89-CED2-C281-3CEDC8904311}"/>
                  </a:ext>
                </a:extLst>
              </p:cNvPr>
              <p:cNvSpPr/>
              <p:nvPr/>
            </p:nvSpPr>
            <p:spPr>
              <a:xfrm>
                <a:off x="2701342" y="2478026"/>
                <a:ext cx="1489120" cy="2304286"/>
              </a:xfrm>
              <a:prstGeom prst="arc">
                <a:avLst>
                  <a:gd name="adj1" fmla="val 16305341"/>
                  <a:gd name="adj2" fmla="val 5535755"/>
                </a:avLst>
              </a:prstGeom>
              <a:ln w="28575">
                <a:solidFill>
                  <a:srgbClr val="FF0000"/>
                </a:solidFill>
                <a:head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004D049-459C-693A-78D2-1C75B1825961}"/>
                  </a:ext>
                </a:extLst>
              </p:cNvPr>
              <p:cNvSpPr txBox="1"/>
              <p:nvPr/>
            </p:nvSpPr>
            <p:spPr>
              <a:xfrm>
                <a:off x="4471626" y="3738293"/>
                <a:ext cx="67413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Tsu4</a:t>
                </a:r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46DFCF8-0119-AF7F-D688-603877AA7180}"/>
                </a:ext>
              </a:extLst>
            </p:cNvPr>
            <p:cNvSpPr txBox="1"/>
            <p:nvPr/>
          </p:nvSpPr>
          <p:spPr>
            <a:xfrm>
              <a:off x="3388680" y="4595948"/>
              <a:ext cx="3493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?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4B3D6B3-6DC7-B63B-50B4-7F64D6E0800A}"/>
                </a:ext>
              </a:extLst>
            </p:cNvPr>
            <p:cNvSpPr txBox="1"/>
            <p:nvPr/>
          </p:nvSpPr>
          <p:spPr>
            <a:xfrm>
              <a:off x="3388680" y="4968412"/>
              <a:ext cx="3493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?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65C169C7-DEE8-3A7E-0904-0A0DAC078E52}"/>
              </a:ext>
            </a:extLst>
          </p:cNvPr>
          <p:cNvGrpSpPr/>
          <p:nvPr/>
        </p:nvGrpSpPr>
        <p:grpSpPr>
          <a:xfrm>
            <a:off x="3411340" y="1882761"/>
            <a:ext cx="1538952" cy="3010647"/>
            <a:chOff x="3411340" y="1882761"/>
            <a:chExt cx="1538952" cy="3010647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1CB2E06-13D0-F2FB-C72A-18E8B6DFD313}"/>
                </a:ext>
              </a:extLst>
            </p:cNvPr>
            <p:cNvSpPr txBox="1"/>
            <p:nvPr/>
          </p:nvSpPr>
          <p:spPr>
            <a:xfrm>
              <a:off x="3411340" y="1882761"/>
              <a:ext cx="1272366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50" dirty="0" err="1">
                  <a:effectLst/>
                </a:rPr>
                <a:t>Stucka</a:t>
              </a:r>
              <a:r>
                <a:rPr lang="en-US" sz="1050" dirty="0">
                  <a:effectLst/>
                </a:rPr>
                <a:t> </a:t>
              </a:r>
              <a:r>
                <a:rPr lang="en-US" sz="1050" i="1" dirty="0">
                  <a:effectLst/>
                </a:rPr>
                <a:t>et al</a:t>
              </a:r>
              <a:r>
                <a:rPr lang="en-US" sz="1050" dirty="0">
                  <a:effectLst/>
                </a:rPr>
                <a:t>. (1989)</a:t>
              </a:r>
              <a:endParaRPr lang="en-US" sz="1050" dirty="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706BFDD-2F97-5F33-097C-7BA6C4B2BA4F}"/>
                </a:ext>
              </a:extLst>
            </p:cNvPr>
            <p:cNvSpPr txBox="1"/>
            <p:nvPr/>
          </p:nvSpPr>
          <p:spPr>
            <a:xfrm>
              <a:off x="3411340" y="4639492"/>
              <a:ext cx="1538952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 err="1">
                  <a:effectLst/>
                  <a:latin typeface="CMR12"/>
                </a:rPr>
                <a:t>Neuveglise</a:t>
              </a:r>
              <a:r>
                <a:rPr lang="en-US" sz="1050" dirty="0">
                  <a:effectLst/>
                  <a:latin typeface="CMR12"/>
                </a:rPr>
                <a:t> </a:t>
              </a:r>
              <a:r>
                <a:rPr lang="en-US" sz="1050" i="1" dirty="0">
                  <a:effectLst/>
                  <a:latin typeface="CMR12"/>
                </a:rPr>
                <a:t>et al</a:t>
              </a:r>
              <a:r>
                <a:rPr lang="en-US" sz="1050" dirty="0">
                  <a:effectLst/>
                  <a:latin typeface="CMR12"/>
                </a:rPr>
                <a:t>. (2002)</a:t>
              </a:r>
              <a:endParaRPr lang="en-US" sz="1050" dirty="0">
                <a:effectLst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46383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">
            <a:extLst>
              <a:ext uri="{FF2B5EF4-FFF2-40B4-BE49-F238E27FC236}">
                <a16:creationId xmlns:a16="http://schemas.microsoft.com/office/drawing/2014/main" id="{3FBB6CA0-717A-1C4B-94AE-29DC434607F2}"/>
              </a:ext>
            </a:extLst>
          </p:cNvPr>
          <p:cNvSpPr txBox="1"/>
          <p:nvPr/>
        </p:nvSpPr>
        <p:spPr>
          <a:xfrm>
            <a:off x="2361580" y="6132585"/>
            <a:ext cx="6782626" cy="246221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non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r>
              <a:rPr lang="en-US" sz="1000" dirty="0">
                <a:latin typeface="+mn-lt"/>
              </a:rPr>
              <a:t>Jordan IK, McDonald JF. Tempo and mode of Ty element evolution in Saccharomyces cerevisiae. </a:t>
            </a:r>
            <a:r>
              <a:rPr lang="en-US" sz="1000" i="1" dirty="0">
                <a:latin typeface="+mn-lt"/>
              </a:rPr>
              <a:t>Genetics</a:t>
            </a:r>
            <a:r>
              <a:rPr lang="en-US" sz="1000" dirty="0">
                <a:latin typeface="+mn-lt"/>
              </a:rPr>
              <a:t>. 1999;151(4):1341-51.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1D5486C-C51A-E741-8151-8867B5E02887}"/>
              </a:ext>
            </a:extLst>
          </p:cNvPr>
          <p:cNvGrpSpPr/>
          <p:nvPr/>
        </p:nvGrpSpPr>
        <p:grpSpPr>
          <a:xfrm>
            <a:off x="2432939" y="1197545"/>
            <a:ext cx="7655532" cy="4646664"/>
            <a:chOff x="2988297" y="862963"/>
            <a:chExt cx="8190494" cy="497137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12C558A-34BC-4242-9B4E-F8038D475C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88297" y="1036621"/>
              <a:ext cx="5005945" cy="4797712"/>
            </a:xfrm>
            <a:prstGeom prst="rect">
              <a:avLst/>
            </a:prstGeom>
          </p:spPr>
        </p:pic>
        <p:sp>
          <p:nvSpPr>
            <p:cNvPr id="6" name="TextBox 4">
              <a:extLst>
                <a:ext uri="{FF2B5EF4-FFF2-40B4-BE49-F238E27FC236}">
                  <a16:creationId xmlns:a16="http://schemas.microsoft.com/office/drawing/2014/main" id="{1ED5859E-8459-DA44-8D24-1EA413BE13F1}"/>
                </a:ext>
              </a:extLst>
            </p:cNvPr>
            <p:cNvSpPr txBox="1"/>
            <p:nvPr/>
          </p:nvSpPr>
          <p:spPr>
            <a:xfrm>
              <a:off x="3695306" y="862963"/>
              <a:ext cx="624342" cy="3951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LTR</a:t>
              </a:r>
            </a:p>
          </p:txBody>
        </p:sp>
        <p:sp>
          <p:nvSpPr>
            <p:cNvPr id="7" name="TextBox 5">
              <a:extLst>
                <a:ext uri="{FF2B5EF4-FFF2-40B4-BE49-F238E27FC236}">
                  <a16:creationId xmlns:a16="http://schemas.microsoft.com/office/drawing/2014/main" id="{7A9C794F-E131-0044-810E-A01137ED1EF2}"/>
                </a:ext>
              </a:extLst>
            </p:cNvPr>
            <p:cNvSpPr txBox="1"/>
            <p:nvPr/>
          </p:nvSpPr>
          <p:spPr>
            <a:xfrm>
              <a:off x="6901742" y="872062"/>
              <a:ext cx="707410" cy="3951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LTR</a:t>
              </a:r>
            </a:p>
          </p:txBody>
        </p:sp>
        <p:sp>
          <p:nvSpPr>
            <p:cNvPr id="8" name="TextBox 6">
              <a:extLst>
                <a:ext uri="{FF2B5EF4-FFF2-40B4-BE49-F238E27FC236}">
                  <a16:creationId xmlns:a16="http://schemas.microsoft.com/office/drawing/2014/main" id="{5752512E-5891-654F-89FC-EDFD94FFBCAD}"/>
                </a:ext>
              </a:extLst>
            </p:cNvPr>
            <p:cNvSpPr txBox="1"/>
            <p:nvPr/>
          </p:nvSpPr>
          <p:spPr>
            <a:xfrm>
              <a:off x="5132040" y="970634"/>
              <a:ext cx="981540" cy="3951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Internal</a:t>
              </a:r>
            </a:p>
          </p:txBody>
        </p:sp>
        <p:sp>
          <p:nvSpPr>
            <p:cNvPr id="9" name="TextBox 7">
              <a:extLst>
                <a:ext uri="{FF2B5EF4-FFF2-40B4-BE49-F238E27FC236}">
                  <a16:creationId xmlns:a16="http://schemas.microsoft.com/office/drawing/2014/main" id="{41DDD946-EFDB-4647-B46B-82C05C563421}"/>
                </a:ext>
              </a:extLst>
            </p:cNvPr>
            <p:cNvSpPr txBox="1"/>
            <p:nvPr/>
          </p:nvSpPr>
          <p:spPr>
            <a:xfrm>
              <a:off x="7474242" y="5369873"/>
              <a:ext cx="3658686" cy="3951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Solo LTR (evidence of past activity)</a:t>
              </a:r>
            </a:p>
          </p:txBody>
        </p:sp>
        <p:sp>
          <p:nvSpPr>
            <p:cNvPr id="10" name="TextBox 8">
              <a:extLst>
                <a:ext uri="{FF2B5EF4-FFF2-40B4-BE49-F238E27FC236}">
                  <a16:creationId xmlns:a16="http://schemas.microsoft.com/office/drawing/2014/main" id="{A11B811B-0A7D-AD4D-9AF7-868AF759DB38}"/>
                </a:ext>
              </a:extLst>
            </p:cNvPr>
            <p:cNvSpPr txBox="1"/>
            <p:nvPr/>
          </p:nvSpPr>
          <p:spPr>
            <a:xfrm>
              <a:off x="6655323" y="4477217"/>
              <a:ext cx="4523468" cy="3951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 single LTR + the internal coding sequence</a:t>
              </a:r>
            </a:p>
          </p:txBody>
        </p:sp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id="{9D0F2F22-BC04-2947-9944-2A1D939610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2086" y="69743"/>
            <a:ext cx="9845284" cy="1325563"/>
          </a:xfrm>
        </p:spPr>
        <p:txBody>
          <a:bodyPr>
            <a:normAutofit/>
          </a:bodyPr>
          <a:lstStyle/>
          <a:p>
            <a:r>
              <a:rPr lang="en-US" sz="3600" dirty="0"/>
              <a:t>LTR-LTR recombination creates solo LTRs</a:t>
            </a:r>
            <a:endParaRPr lang="en-US" sz="3600" i="1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AE28DF5-4AA3-0A4E-BDE0-75F16F86B26A}"/>
              </a:ext>
            </a:extLst>
          </p:cNvPr>
          <p:cNvSpPr/>
          <p:nvPr/>
        </p:nvSpPr>
        <p:spPr>
          <a:xfrm>
            <a:off x="7043135" y="1390717"/>
            <a:ext cx="316041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Full length LTR retrotransposon </a:t>
            </a:r>
          </a:p>
          <a:p>
            <a:r>
              <a:rPr lang="en-US" dirty="0"/>
              <a:t>(evidence of recent activity)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A63BEE4-E4BF-3E42-B607-4A87845A914C}"/>
              </a:ext>
            </a:extLst>
          </p:cNvPr>
          <p:cNvSpPr/>
          <p:nvPr/>
        </p:nvSpPr>
        <p:spPr>
          <a:xfrm>
            <a:off x="6751984" y="2766981"/>
            <a:ext cx="23174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LTR-LTR recombination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8EBAF15-8336-A3FA-F5A2-C31E197924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208C6-5F88-1244-90C0-AF2D9D86E3D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6280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4FFE669-4CF8-18A8-A463-FA4F20D15D3F}"/>
              </a:ext>
            </a:extLst>
          </p:cNvPr>
          <p:cNvSpPr txBox="1"/>
          <p:nvPr/>
        </p:nvSpPr>
        <p:spPr>
          <a:xfrm>
            <a:off x="1128163" y="905175"/>
            <a:ext cx="103417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sz="3200" dirty="0">
                <a:latin typeface="+mj-lt"/>
              </a:rPr>
              <a:t>Ty4/Tsu4 content scan using McClintock 2 coverage module</a:t>
            </a:r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359978FE-E9EB-6DE2-E607-277F7504B7EE}"/>
              </a:ext>
            </a:extLst>
          </p:cNvPr>
          <p:cNvGraphicFramePr>
            <a:graphicFrameLocks noGrp="1"/>
          </p:cNvGraphicFramePr>
          <p:nvPr/>
        </p:nvGraphicFramePr>
        <p:xfrm>
          <a:off x="607411" y="1570857"/>
          <a:ext cx="4627887" cy="2377440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1542629">
                  <a:extLst>
                    <a:ext uri="{9D8B030D-6E8A-4147-A177-3AD203B41FA5}">
                      <a16:colId xmlns:a16="http://schemas.microsoft.com/office/drawing/2014/main" val="1637919050"/>
                    </a:ext>
                  </a:extLst>
                </a:gridCol>
                <a:gridCol w="1542629">
                  <a:extLst>
                    <a:ext uri="{9D8B030D-6E8A-4147-A177-3AD203B41FA5}">
                      <a16:colId xmlns:a16="http://schemas.microsoft.com/office/drawing/2014/main" val="1852371105"/>
                    </a:ext>
                  </a:extLst>
                </a:gridCol>
                <a:gridCol w="1542629">
                  <a:extLst>
                    <a:ext uri="{9D8B030D-6E8A-4147-A177-3AD203B41FA5}">
                      <a16:colId xmlns:a16="http://schemas.microsoft.com/office/drawing/2014/main" val="332476648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Species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# Sample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# Studies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6197409"/>
                  </a:ext>
                </a:extLst>
              </a:tr>
              <a:tr h="29980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1" kern="1200" dirty="0">
                          <a:solidFill>
                            <a:schemeClr val="dk1"/>
                          </a:solidFill>
                          <a:effectLst/>
                        </a:rPr>
                        <a:t>S. cerevisiae </a:t>
                      </a:r>
                      <a:endParaRPr lang="en-US" sz="20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2,404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7602294"/>
                  </a:ext>
                </a:extLst>
              </a:tr>
              <a:tr h="29980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1" kern="1200" dirty="0">
                          <a:solidFill>
                            <a:schemeClr val="dk1"/>
                          </a:solidFill>
                          <a:effectLst/>
                        </a:rPr>
                        <a:t>S. paradoxus </a:t>
                      </a:r>
                      <a:endParaRPr lang="en-US" sz="20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371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8391649"/>
                  </a:ext>
                </a:extLst>
              </a:tr>
              <a:tr h="29980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1" kern="1200" dirty="0">
                          <a:solidFill>
                            <a:schemeClr val="dk1"/>
                          </a:solidFill>
                          <a:effectLst/>
                        </a:rPr>
                        <a:t>S. uvarum</a:t>
                      </a:r>
                      <a:endParaRPr lang="en-US" sz="20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8944427"/>
                  </a:ext>
                </a:extLst>
              </a:tr>
              <a:tr h="2784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1" kern="1200" dirty="0">
                          <a:solidFill>
                            <a:schemeClr val="dk1"/>
                          </a:solidFill>
                          <a:effectLst/>
                        </a:rPr>
                        <a:t>S. eubayanus </a:t>
                      </a:r>
                      <a:endParaRPr lang="en-US" sz="20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292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3437106"/>
                  </a:ext>
                </a:extLst>
              </a:tr>
              <a:tr h="29980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1" kern="1200" dirty="0">
                          <a:solidFill>
                            <a:schemeClr val="dk1"/>
                          </a:solidFill>
                          <a:effectLst/>
                        </a:rPr>
                        <a:t>S. </a:t>
                      </a:r>
                      <a:r>
                        <a:rPr lang="en-US" sz="2000" b="0" i="1" kern="1200" dirty="0" err="1">
                          <a:solidFill>
                            <a:schemeClr val="dk1"/>
                          </a:solidFill>
                          <a:effectLst/>
                        </a:rPr>
                        <a:t>mikatae</a:t>
                      </a:r>
                      <a:endParaRPr lang="en-US" sz="20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6480965"/>
                  </a:ext>
                </a:extLst>
              </a:tr>
            </a:tbl>
          </a:graphicData>
        </a:graphic>
      </p:graphicFrame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EC16C67B-B7BB-5A10-F792-40A14F286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208C6-5F88-1244-90C0-AF2D9D86E3DF}" type="slidenum">
              <a:rPr lang="en-US" smtClean="0"/>
              <a:t>18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6C94A0-AF52-3657-B6F3-1DF344E4DEB5}"/>
              </a:ext>
            </a:extLst>
          </p:cNvPr>
          <p:cNvSpPr txBox="1"/>
          <p:nvPr/>
        </p:nvSpPr>
        <p:spPr>
          <a:xfrm>
            <a:off x="898398" y="313693"/>
            <a:ext cx="1080123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+mj-lt"/>
              </a:rPr>
              <a:t>What are the ancestral states/global distribution of Ty4/Tsu4 subfamilies?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F266172-7EBD-291C-9FAD-DB48CC59A63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886"/>
          <a:stretch/>
        </p:blipFill>
        <p:spPr>
          <a:xfrm>
            <a:off x="6096000" y="1570857"/>
            <a:ext cx="4627887" cy="5287143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5FEA96B-7260-AAAF-5C41-1C6C9C2DA89C}"/>
              </a:ext>
            </a:extLst>
          </p:cNvPr>
          <p:cNvCxnSpPr/>
          <p:nvPr/>
        </p:nvCxnSpPr>
        <p:spPr>
          <a:xfrm>
            <a:off x="5235298" y="1880839"/>
            <a:ext cx="190148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9335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1E2BF1-7F54-EF08-C687-CF693C6B46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6249" y="-20787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>
                <a:effectLst/>
              </a:rPr>
              <a:t>Population structure of </a:t>
            </a:r>
            <a:r>
              <a:rPr lang="en-US" sz="4000" i="1" dirty="0">
                <a:effectLst/>
              </a:rPr>
              <a:t>S. cerevisiae</a:t>
            </a:r>
            <a:endParaRPr lang="en-US" sz="40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EB0678E-C5F5-2E24-BDF4-211F218DE1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0743" b="12413"/>
          <a:stretch/>
        </p:blipFill>
        <p:spPr>
          <a:xfrm>
            <a:off x="806245" y="3611470"/>
            <a:ext cx="2466232" cy="2562455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9869D56-A0E8-10E5-0F6B-07F6968317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7184" y="866545"/>
            <a:ext cx="4109597" cy="2562455"/>
          </a:xfrm>
          <a:prstGeom prst="rect">
            <a:avLst/>
          </a:prstGeom>
        </p:spPr>
      </p:pic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B77F205E-B05B-DBD7-90E4-073E77E17BB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61"/>
          <a:stretch/>
        </p:blipFill>
        <p:spPr>
          <a:xfrm>
            <a:off x="6096000" y="706715"/>
            <a:ext cx="3606232" cy="575930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DC4CD6F-7B2E-3EDC-C9A0-EB28AB9DB9CB}"/>
              </a:ext>
            </a:extLst>
          </p:cNvPr>
          <p:cNvSpPr/>
          <p:nvPr/>
        </p:nvSpPr>
        <p:spPr>
          <a:xfrm>
            <a:off x="2103689" y="3677478"/>
            <a:ext cx="908941" cy="20410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8AF9AF4-30F9-5B3A-09A9-C226D010EB35}"/>
              </a:ext>
            </a:extLst>
          </p:cNvPr>
          <p:cNvSpPr txBox="1"/>
          <p:nvPr/>
        </p:nvSpPr>
        <p:spPr>
          <a:xfrm>
            <a:off x="7567210" y="6537082"/>
            <a:ext cx="220855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effectLst/>
              </a:rPr>
              <a:t>Peter</a:t>
            </a:r>
            <a:r>
              <a:rPr lang="en-US" sz="1000" dirty="0"/>
              <a:t> </a:t>
            </a:r>
            <a:r>
              <a:rPr lang="en-US" sz="1000" i="1" dirty="0">
                <a:effectLst/>
              </a:rPr>
              <a:t>et al.</a:t>
            </a:r>
            <a:r>
              <a:rPr lang="en-US" sz="1000" dirty="0">
                <a:effectLst/>
              </a:rPr>
              <a:t> </a:t>
            </a:r>
            <a:r>
              <a:rPr lang="en-US" sz="1000" i="1" dirty="0">
                <a:effectLst/>
              </a:rPr>
              <a:t>Nature</a:t>
            </a:r>
            <a:r>
              <a:rPr lang="en-US" sz="1000" dirty="0">
                <a:effectLst/>
              </a:rPr>
              <a:t> </a:t>
            </a:r>
            <a:r>
              <a:rPr lang="en-US" sz="1000" b="1" dirty="0">
                <a:effectLst/>
              </a:rPr>
              <a:t>556</a:t>
            </a:r>
            <a:r>
              <a:rPr lang="en-US" sz="1000" dirty="0">
                <a:effectLst/>
              </a:rPr>
              <a:t>, 339 (2018).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485169-144C-26F9-3885-562D9B95C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208C6-5F88-1244-90C0-AF2D9D86E3DF}" type="slidenum">
              <a:rPr lang="en-US" smtClean="0"/>
              <a:t>19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850BF0-6874-406B-630A-303169A34DFB}"/>
              </a:ext>
            </a:extLst>
          </p:cNvPr>
          <p:cNvSpPr txBox="1"/>
          <p:nvPr/>
        </p:nvSpPr>
        <p:spPr>
          <a:xfrm>
            <a:off x="9770908" y="2936749"/>
            <a:ext cx="1732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1000+ isolates</a:t>
            </a:r>
          </a:p>
        </p:txBody>
      </p:sp>
    </p:spTree>
    <p:extLst>
      <p:ext uri="{BB962C8B-B14F-4D97-AF65-F5344CB8AC3E}">
        <p14:creationId xmlns:p14="http://schemas.microsoft.com/office/powerpoint/2010/main" val="19648634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671A21-5D3B-2BFD-88A9-8D7E3CE9462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Bioinformatics and evolutionary genomics of transposable elements in yeast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E270DEA-368A-51C7-2F29-790AD0D1D26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Jingxuan</a:t>
            </a:r>
            <a:r>
              <a:rPr lang="en-US" dirty="0"/>
              <a:t> Chen</a:t>
            </a:r>
          </a:p>
          <a:p>
            <a:r>
              <a:rPr lang="en-US" dirty="0"/>
              <a:t>Bergman Lab, Institute of Bioinformatics</a:t>
            </a:r>
          </a:p>
          <a:p>
            <a:r>
              <a:rPr lang="en-US" dirty="0"/>
              <a:t>6/29/2023</a:t>
            </a:r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10B9AD1B-5C0C-ECF1-2F8C-FEDFCD8BC3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5609" y="5349875"/>
            <a:ext cx="3920782" cy="1213727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2FBCC0-EBDA-EE6E-DA9A-CA37925B7F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208C6-5F88-1244-90C0-AF2D9D86E3D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1093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2EE187C-3F55-775A-4B3F-22CC56398A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8988"/>
          <a:stretch/>
        </p:blipFill>
        <p:spPr>
          <a:xfrm>
            <a:off x="4347858" y="1340103"/>
            <a:ext cx="7844142" cy="501926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C955B2B-9B1E-D83B-BC17-42AC0FECFD5B}"/>
              </a:ext>
            </a:extLst>
          </p:cNvPr>
          <p:cNvSpPr txBox="1"/>
          <p:nvPr/>
        </p:nvSpPr>
        <p:spPr>
          <a:xfrm>
            <a:off x="1405801" y="395285"/>
            <a:ext cx="88490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+mj-lt"/>
              </a:rPr>
              <a:t>Ty4 subfamily is ancestral for </a:t>
            </a:r>
            <a:r>
              <a:rPr lang="en-US" sz="3600" i="1" dirty="0">
                <a:latin typeface="+mj-lt"/>
              </a:rPr>
              <a:t>S. cerevisiae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F847181E-1C73-8278-91F1-34793602026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956" b="11766"/>
          <a:stretch/>
        </p:blipFill>
        <p:spPr>
          <a:xfrm>
            <a:off x="432618" y="3498388"/>
            <a:ext cx="2825349" cy="296432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A6006BC-94ED-61C5-D181-490FB090D626}"/>
              </a:ext>
            </a:extLst>
          </p:cNvPr>
          <p:cNvSpPr/>
          <p:nvPr/>
        </p:nvSpPr>
        <p:spPr>
          <a:xfrm>
            <a:off x="2048256" y="3575304"/>
            <a:ext cx="841248" cy="28294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DFC09A-7AAB-D264-D931-1848F5C46C9F}"/>
              </a:ext>
            </a:extLst>
          </p:cNvPr>
          <p:cNvSpPr txBox="1"/>
          <p:nvPr/>
        </p:nvSpPr>
        <p:spPr>
          <a:xfrm>
            <a:off x="524289" y="1425474"/>
            <a:ext cx="395825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Ty4 subfamily is found in all </a:t>
            </a:r>
            <a:r>
              <a:rPr lang="en-US" sz="1800" i="1" dirty="0"/>
              <a:t>S. </a:t>
            </a:r>
            <a:r>
              <a:rPr lang="en-US" sz="1800" i="1" dirty="0" err="1"/>
              <a:t>cer</a:t>
            </a:r>
            <a:r>
              <a:rPr lang="en-US" sz="1800" i="1" dirty="0"/>
              <a:t> </a:t>
            </a:r>
            <a:r>
              <a:rPr lang="en-US" sz="1800" dirty="0"/>
              <a:t>lineages.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94431E-48AC-6B9F-AB03-FAEC67562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208C6-5F88-1244-90C0-AF2D9D86E3DF}" type="slidenum">
              <a:rPr lang="en-US" smtClean="0"/>
              <a:t>20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ACC4C3-8BAE-8A0F-CFA8-8CC3FD061110}"/>
              </a:ext>
            </a:extLst>
          </p:cNvPr>
          <p:cNvSpPr txBox="1"/>
          <p:nvPr/>
        </p:nvSpPr>
        <p:spPr>
          <a:xfrm>
            <a:off x="5773421" y="6352143"/>
            <a:ext cx="4584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2,400+ isolates integrated across 20+ studies</a:t>
            </a:r>
          </a:p>
        </p:txBody>
      </p:sp>
    </p:spTree>
    <p:extLst>
      <p:ext uri="{BB962C8B-B14F-4D97-AF65-F5344CB8AC3E}">
        <p14:creationId xmlns:p14="http://schemas.microsoft.com/office/powerpoint/2010/main" val="33780508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2EE187C-3F55-775A-4B3F-22CC56398A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0000"/>
          <a:stretch/>
        </p:blipFill>
        <p:spPr>
          <a:xfrm>
            <a:off x="4375446" y="1435745"/>
            <a:ext cx="8002871" cy="501926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C955B2B-9B1E-D83B-BC17-42AC0FECFD5B}"/>
              </a:ext>
            </a:extLst>
          </p:cNvPr>
          <p:cNvSpPr txBox="1"/>
          <p:nvPr/>
        </p:nvSpPr>
        <p:spPr>
          <a:xfrm>
            <a:off x="865163" y="402994"/>
            <a:ext cx="107617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+mj-lt"/>
              </a:rPr>
              <a:t>Tsu4 subfamily is geographically restricted in </a:t>
            </a:r>
            <a:r>
              <a:rPr lang="en-US" sz="3600" i="1" dirty="0">
                <a:latin typeface="+mj-lt"/>
              </a:rPr>
              <a:t>S. cerevisiae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F847181E-1C73-8278-91F1-34793602026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984" b="14932"/>
          <a:stretch/>
        </p:blipFill>
        <p:spPr>
          <a:xfrm>
            <a:off x="465266" y="3498387"/>
            <a:ext cx="2792701" cy="285796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A6006BC-94ED-61C5-D181-490FB090D626}"/>
              </a:ext>
            </a:extLst>
          </p:cNvPr>
          <p:cNvSpPr/>
          <p:nvPr/>
        </p:nvSpPr>
        <p:spPr>
          <a:xfrm>
            <a:off x="2048256" y="3575304"/>
            <a:ext cx="841248" cy="28294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6E366F0-B30F-F07A-DFA2-A13392A619A2}"/>
              </a:ext>
            </a:extLst>
          </p:cNvPr>
          <p:cNvSpPr/>
          <p:nvPr/>
        </p:nvSpPr>
        <p:spPr>
          <a:xfrm>
            <a:off x="7388881" y="3858250"/>
            <a:ext cx="1079257" cy="35594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FD39D7C-A8B0-7460-2439-D533929556CC}"/>
              </a:ext>
            </a:extLst>
          </p:cNvPr>
          <p:cNvSpPr/>
          <p:nvPr/>
        </p:nvSpPr>
        <p:spPr>
          <a:xfrm>
            <a:off x="7369003" y="2969934"/>
            <a:ext cx="443154" cy="16275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18E488A-9FD4-3562-0CFA-04E06A4047E2}"/>
              </a:ext>
            </a:extLst>
          </p:cNvPr>
          <p:cNvSpPr/>
          <p:nvPr/>
        </p:nvSpPr>
        <p:spPr>
          <a:xfrm>
            <a:off x="6815725" y="3851421"/>
            <a:ext cx="443154" cy="16275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BAAEA90-3889-C7D5-FB35-B995CE16244F}"/>
              </a:ext>
            </a:extLst>
          </p:cNvPr>
          <p:cNvSpPr/>
          <p:nvPr/>
        </p:nvSpPr>
        <p:spPr>
          <a:xfrm>
            <a:off x="10791376" y="3878346"/>
            <a:ext cx="1079257" cy="35594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BCF385A-5767-30C4-7490-CCEC97E27E91}"/>
              </a:ext>
            </a:extLst>
          </p:cNvPr>
          <p:cNvSpPr/>
          <p:nvPr/>
        </p:nvSpPr>
        <p:spPr>
          <a:xfrm>
            <a:off x="10781437" y="2969934"/>
            <a:ext cx="443154" cy="16275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8B36D78-5FA6-C7FF-56A1-C2C7A55090B4}"/>
              </a:ext>
            </a:extLst>
          </p:cNvPr>
          <p:cNvSpPr txBox="1"/>
          <p:nvPr/>
        </p:nvSpPr>
        <p:spPr>
          <a:xfrm>
            <a:off x="524289" y="1425474"/>
            <a:ext cx="395825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Tsu4 subfamily is only found in few lineages from Central/South American region.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HTT introduced Tsu4 subfamily into </a:t>
            </a:r>
            <a:r>
              <a:rPr lang="en-US" i="1" dirty="0"/>
              <a:t>S. </a:t>
            </a:r>
            <a:r>
              <a:rPr lang="en-US" i="1" dirty="0" err="1"/>
              <a:t>cer</a:t>
            </a:r>
            <a:endParaRPr lang="en-US" sz="1800" i="1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17C7E919-0056-1224-BFED-7BF35CE0B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208C6-5F88-1244-90C0-AF2D9D86E3D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6228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1E2BF1-7F54-EF08-C687-CF693C6B46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3031" y="-312289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>
                <a:effectLst/>
              </a:rPr>
              <a:t>Population structure of </a:t>
            </a:r>
            <a:r>
              <a:rPr lang="en-US" sz="3600" i="1" dirty="0">
                <a:effectLst/>
              </a:rPr>
              <a:t>S. paradoxus</a:t>
            </a:r>
            <a:endParaRPr lang="en-US" sz="36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EB0678E-C5F5-2E24-BDF4-211F218DE1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2093" b="13469"/>
          <a:stretch/>
        </p:blipFill>
        <p:spPr>
          <a:xfrm>
            <a:off x="255638" y="4028632"/>
            <a:ext cx="2428931" cy="2531560"/>
          </a:xfr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DC4CD6F-7B2E-3EDC-C9A0-EB28AB9DB9CB}"/>
              </a:ext>
            </a:extLst>
          </p:cNvPr>
          <p:cNvSpPr/>
          <p:nvPr/>
        </p:nvSpPr>
        <p:spPr>
          <a:xfrm>
            <a:off x="1560524" y="4392814"/>
            <a:ext cx="908941" cy="20410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C20DD1E-C9D4-EE42-5A78-09DEC9AADAA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7337"/>
          <a:stretch/>
        </p:blipFill>
        <p:spPr>
          <a:xfrm>
            <a:off x="725501" y="740321"/>
            <a:ext cx="4439437" cy="305630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4A6109-647B-7073-D924-22C40AD3F7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5739" y="569076"/>
            <a:ext cx="4705229" cy="619521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314A274-4914-5DCC-60FF-6A264C3D5D08}"/>
              </a:ext>
            </a:extLst>
          </p:cNvPr>
          <p:cNvSpPr txBox="1"/>
          <p:nvPr/>
        </p:nvSpPr>
        <p:spPr>
          <a:xfrm>
            <a:off x="8628611" y="6637336"/>
            <a:ext cx="201999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050" dirty="0">
                <a:effectLst/>
              </a:rPr>
              <a:t>He </a:t>
            </a:r>
            <a:r>
              <a:rPr lang="en-US" sz="1050" i="1" dirty="0">
                <a:effectLst/>
              </a:rPr>
              <a:t>et al.</a:t>
            </a:r>
            <a:r>
              <a:rPr lang="en-US" sz="1050" dirty="0">
                <a:effectLst/>
              </a:rPr>
              <a:t> </a:t>
            </a:r>
            <a:r>
              <a:rPr lang="en-US" sz="1050" i="1" dirty="0">
                <a:effectLst/>
              </a:rPr>
              <a:t>Yeast</a:t>
            </a:r>
            <a:r>
              <a:rPr lang="en-US" sz="1050" dirty="0">
                <a:effectLst/>
              </a:rPr>
              <a:t> </a:t>
            </a:r>
            <a:r>
              <a:rPr lang="en-US" sz="1050" b="1" dirty="0">
                <a:effectLst/>
              </a:rPr>
              <a:t>39</a:t>
            </a:r>
            <a:r>
              <a:rPr lang="en-US" sz="1050" dirty="0">
                <a:effectLst/>
              </a:rPr>
              <a:t>, 69–82 (2022).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7E81373-83EB-32BA-136E-BB79D3660B11}"/>
              </a:ext>
            </a:extLst>
          </p:cNvPr>
          <p:cNvSpPr txBox="1"/>
          <p:nvPr/>
        </p:nvSpPr>
        <p:spPr>
          <a:xfrm>
            <a:off x="1666698" y="3773436"/>
            <a:ext cx="258831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effectLst/>
              </a:rPr>
              <a:t>Peris </a:t>
            </a:r>
            <a:r>
              <a:rPr lang="en-US" sz="1000" i="1" dirty="0">
                <a:effectLst/>
              </a:rPr>
              <a:t>et al.</a:t>
            </a:r>
            <a:r>
              <a:rPr lang="en-US" sz="1000" dirty="0">
                <a:effectLst/>
              </a:rPr>
              <a:t> </a:t>
            </a:r>
            <a:r>
              <a:rPr lang="en-US" sz="1000" i="1" dirty="0">
                <a:effectLst/>
              </a:rPr>
              <a:t>Nat </a:t>
            </a:r>
            <a:r>
              <a:rPr lang="en-US" sz="1000" i="1" dirty="0" err="1">
                <a:effectLst/>
              </a:rPr>
              <a:t>Commun</a:t>
            </a:r>
            <a:r>
              <a:rPr lang="en-US" sz="1000" dirty="0">
                <a:effectLst/>
              </a:rPr>
              <a:t> </a:t>
            </a:r>
            <a:r>
              <a:rPr lang="en-US" sz="1000" b="1" dirty="0">
                <a:effectLst/>
              </a:rPr>
              <a:t>14</a:t>
            </a:r>
            <a:r>
              <a:rPr lang="en-US" sz="1000" dirty="0">
                <a:effectLst/>
              </a:rPr>
              <a:t>, 690 (2023).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474141A-067A-DCB0-1586-4EE12BD203C0}"/>
              </a:ext>
            </a:extLst>
          </p:cNvPr>
          <p:cNvSpPr/>
          <p:nvPr/>
        </p:nvSpPr>
        <p:spPr>
          <a:xfrm>
            <a:off x="838200" y="1562793"/>
            <a:ext cx="475211" cy="4488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8B10C81-CF1C-3F13-2D28-F09860BAE34A}"/>
              </a:ext>
            </a:extLst>
          </p:cNvPr>
          <p:cNvSpPr txBox="1"/>
          <p:nvPr/>
        </p:nvSpPr>
        <p:spPr>
          <a:xfrm>
            <a:off x="33578" y="1672028"/>
            <a:ext cx="831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Hawaii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BD3A3CF-4B5C-C635-6097-6A1AF6763EB4}"/>
              </a:ext>
            </a:extLst>
          </p:cNvPr>
          <p:cNvSpPr/>
          <p:nvPr/>
        </p:nvSpPr>
        <p:spPr>
          <a:xfrm>
            <a:off x="2723249" y="1034908"/>
            <a:ext cx="475211" cy="4488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0E6C93-92A7-8EAA-883D-108A22F5AB8F}"/>
              </a:ext>
            </a:extLst>
          </p:cNvPr>
          <p:cNvSpPr txBox="1"/>
          <p:nvPr/>
        </p:nvSpPr>
        <p:spPr>
          <a:xfrm>
            <a:off x="2420914" y="668151"/>
            <a:ext cx="135617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Europe (EU)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7C7C244-42BA-0034-B45B-21F35BE61ADB}"/>
              </a:ext>
            </a:extLst>
          </p:cNvPr>
          <p:cNvSpPr/>
          <p:nvPr/>
        </p:nvSpPr>
        <p:spPr>
          <a:xfrm>
            <a:off x="3890383" y="777699"/>
            <a:ext cx="831246" cy="70609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E0CAFBD-CE16-9821-F587-EA818185D937}"/>
              </a:ext>
            </a:extLst>
          </p:cNvPr>
          <p:cNvSpPr txBox="1"/>
          <p:nvPr/>
        </p:nvSpPr>
        <p:spPr>
          <a:xfrm>
            <a:off x="4699714" y="1074685"/>
            <a:ext cx="1838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Far East (FE)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361B4CC-C8C7-E1BF-CDCE-A48EAD142A59}"/>
              </a:ext>
            </a:extLst>
          </p:cNvPr>
          <p:cNvSpPr/>
          <p:nvPr/>
        </p:nvSpPr>
        <p:spPr>
          <a:xfrm>
            <a:off x="2209359" y="2358095"/>
            <a:ext cx="475211" cy="4488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A0485F1-B973-6F54-3DA5-4C4B244DB571}"/>
              </a:ext>
            </a:extLst>
          </p:cNvPr>
          <p:cNvSpPr txBox="1"/>
          <p:nvPr/>
        </p:nvSpPr>
        <p:spPr>
          <a:xfrm>
            <a:off x="2307617" y="2758516"/>
            <a:ext cx="15827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South America (SA)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E97F18D-9739-43CB-192B-9A090A48D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208C6-5F88-1244-90C0-AF2D9D86E3DF}" type="slidenum">
              <a:rPr lang="en-US" smtClean="0"/>
              <a:t>22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742882-5A0C-FBD1-D9EA-7E61C55A433D}"/>
              </a:ext>
            </a:extLst>
          </p:cNvPr>
          <p:cNvSpPr txBox="1"/>
          <p:nvPr/>
        </p:nvSpPr>
        <p:spPr>
          <a:xfrm>
            <a:off x="3117304" y="4272926"/>
            <a:ext cx="374133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Major distinct lineages: Eurasia and America.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Hawaii strains is an outgroup of </a:t>
            </a:r>
            <a:r>
              <a:rPr lang="en-US" dirty="0" err="1"/>
              <a:t>SpC</a:t>
            </a:r>
            <a:r>
              <a:rPr lang="en-US" dirty="0"/>
              <a:t> and </a:t>
            </a:r>
            <a:r>
              <a:rPr lang="en-US" dirty="0" err="1"/>
              <a:t>SpC</a:t>
            </a:r>
            <a:r>
              <a:rPr lang="en-US" dirty="0"/>
              <a:t>*.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South American strain is a member of </a:t>
            </a:r>
            <a:r>
              <a:rPr lang="en-US" dirty="0" err="1"/>
              <a:t>SpB</a:t>
            </a:r>
            <a:r>
              <a:rPr lang="en-US" dirty="0"/>
              <a:t>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44C808E-4584-5E73-D32D-A3891AC9221D}"/>
              </a:ext>
            </a:extLst>
          </p:cNvPr>
          <p:cNvSpPr txBox="1"/>
          <p:nvPr/>
        </p:nvSpPr>
        <p:spPr>
          <a:xfrm>
            <a:off x="725501" y="542942"/>
            <a:ext cx="158276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North America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C101DD29-BAD6-D6AD-CDEB-9EA472FD2222}"/>
              </a:ext>
            </a:extLst>
          </p:cNvPr>
          <p:cNvSpPr/>
          <p:nvPr/>
        </p:nvSpPr>
        <p:spPr>
          <a:xfrm>
            <a:off x="1200113" y="912274"/>
            <a:ext cx="1523136" cy="8552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BD49B2F-2305-DABE-A70C-0486F34C0177}"/>
              </a:ext>
            </a:extLst>
          </p:cNvPr>
          <p:cNvSpPr/>
          <p:nvPr/>
        </p:nvSpPr>
        <p:spPr>
          <a:xfrm>
            <a:off x="10398868" y="6560192"/>
            <a:ext cx="588370" cy="7714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70A5CE4-1483-46A0-4D2B-BDA91FFC514A}"/>
              </a:ext>
            </a:extLst>
          </p:cNvPr>
          <p:cNvSpPr/>
          <p:nvPr/>
        </p:nvSpPr>
        <p:spPr>
          <a:xfrm>
            <a:off x="10559810" y="4945711"/>
            <a:ext cx="427427" cy="8331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6035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623AEC9-7794-A42D-7004-33C07C5E93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5788" y="1166298"/>
            <a:ext cx="7772400" cy="554849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7298C21-DC7E-93E5-F628-D0F02E78B86C}"/>
              </a:ext>
            </a:extLst>
          </p:cNvPr>
          <p:cNvSpPr txBox="1"/>
          <p:nvPr/>
        </p:nvSpPr>
        <p:spPr>
          <a:xfrm>
            <a:off x="1495638" y="350153"/>
            <a:ext cx="88490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+mj-lt"/>
              </a:rPr>
              <a:t>Ty4 subfamily is ancestral for </a:t>
            </a:r>
            <a:r>
              <a:rPr lang="en-US" sz="3600" i="1" dirty="0">
                <a:latin typeface="+mj-lt"/>
              </a:rPr>
              <a:t>S. paradoxus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8EE6603E-7323-123E-3B0C-EC58FC93D5E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417" b="14932"/>
          <a:stretch/>
        </p:blipFill>
        <p:spPr>
          <a:xfrm>
            <a:off x="447260" y="3498387"/>
            <a:ext cx="2810707" cy="285796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2B835F1-6F6A-FC2C-3046-577C1D24F289}"/>
              </a:ext>
            </a:extLst>
          </p:cNvPr>
          <p:cNvSpPr/>
          <p:nvPr/>
        </p:nvSpPr>
        <p:spPr>
          <a:xfrm>
            <a:off x="2048256" y="3913632"/>
            <a:ext cx="841248" cy="28294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4726D6-D23A-BCC9-0E33-70B2F6EA37D7}"/>
              </a:ext>
            </a:extLst>
          </p:cNvPr>
          <p:cNvSpPr txBox="1"/>
          <p:nvPr/>
        </p:nvSpPr>
        <p:spPr>
          <a:xfrm>
            <a:off x="447261" y="1242391"/>
            <a:ext cx="383650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Ty4 subfamily is found in all </a:t>
            </a:r>
            <a:r>
              <a:rPr lang="en-US" sz="2000" i="1" dirty="0"/>
              <a:t>S. par</a:t>
            </a:r>
            <a:r>
              <a:rPr lang="en-US" sz="2000" dirty="0"/>
              <a:t> strains.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Internal sequences are found in Far East population.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Tsu4 subfamily is found in all American strains.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HTT introduced Tsu4 into </a:t>
            </a:r>
            <a:r>
              <a:rPr lang="en-US" sz="2000" i="1" dirty="0"/>
              <a:t>S. par</a:t>
            </a:r>
            <a:r>
              <a:rPr lang="en-US" sz="2000" dirty="0"/>
              <a:t>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F82C99A-4E24-12F1-55DB-0E0C667EF0B3}"/>
              </a:ext>
            </a:extLst>
          </p:cNvPr>
          <p:cNvSpPr/>
          <p:nvPr/>
        </p:nvSpPr>
        <p:spPr>
          <a:xfrm>
            <a:off x="9312656" y="1658112"/>
            <a:ext cx="2513584" cy="362508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865C282-D619-0085-1169-8A68ADC98486}"/>
              </a:ext>
            </a:extLst>
          </p:cNvPr>
          <p:cNvSpPr/>
          <p:nvPr/>
        </p:nvSpPr>
        <p:spPr>
          <a:xfrm>
            <a:off x="6752336" y="5935472"/>
            <a:ext cx="2249424" cy="41452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94AEBE3-F505-2F38-D6C3-638FB79B9936}"/>
              </a:ext>
            </a:extLst>
          </p:cNvPr>
          <p:cNvSpPr/>
          <p:nvPr/>
        </p:nvSpPr>
        <p:spPr>
          <a:xfrm>
            <a:off x="6752336" y="1658112"/>
            <a:ext cx="1249956" cy="490524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C4666FC-305C-7197-6757-65454AA185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208C6-5F88-1244-90C0-AF2D9D86E3D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824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1E2BF1-7F54-EF08-C687-CF693C6B46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548" y="-288904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>
                <a:effectLst/>
              </a:rPr>
              <a:t>Population structure of </a:t>
            </a:r>
            <a:r>
              <a:rPr lang="en-US" sz="3600" i="1" dirty="0">
                <a:effectLst/>
              </a:rPr>
              <a:t>S. uvarum</a:t>
            </a:r>
            <a:endParaRPr lang="en-US" sz="36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EB0678E-C5F5-2E24-BDF4-211F218DE1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1900" b="13882"/>
          <a:stretch/>
        </p:blipFill>
        <p:spPr>
          <a:xfrm>
            <a:off x="838199" y="4018974"/>
            <a:ext cx="2434277" cy="2519478"/>
          </a:xfr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DC4CD6F-7B2E-3EDC-C9A0-EB28AB9DB9CB}"/>
              </a:ext>
            </a:extLst>
          </p:cNvPr>
          <p:cNvSpPr/>
          <p:nvPr/>
        </p:nvSpPr>
        <p:spPr>
          <a:xfrm>
            <a:off x="2065114" y="5952799"/>
            <a:ext cx="908941" cy="20410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BFEFA2B-8FB5-5454-4D66-EE49A3D26B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3887" y="647149"/>
            <a:ext cx="6544686" cy="600052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45818F1-E2A7-8AC1-6B1D-44D7BE365082}"/>
              </a:ext>
            </a:extLst>
          </p:cNvPr>
          <p:cNvSpPr txBox="1"/>
          <p:nvPr/>
        </p:nvSpPr>
        <p:spPr>
          <a:xfrm>
            <a:off x="7033845" y="6618813"/>
            <a:ext cx="506455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effectLst/>
              </a:rPr>
              <a:t>Almeida </a:t>
            </a:r>
            <a:r>
              <a:rPr lang="en-US" sz="1000" i="1" dirty="0">
                <a:effectLst/>
              </a:rPr>
              <a:t>et al.</a:t>
            </a:r>
            <a:r>
              <a:rPr lang="en-US" sz="1000" dirty="0">
                <a:effectLst/>
              </a:rPr>
              <a:t> </a:t>
            </a:r>
            <a:r>
              <a:rPr lang="en-US" sz="1000" i="1" dirty="0">
                <a:effectLst/>
              </a:rPr>
              <a:t>Nature Communications</a:t>
            </a:r>
            <a:r>
              <a:rPr lang="en-US" sz="1000" dirty="0">
                <a:effectLst/>
              </a:rPr>
              <a:t> </a:t>
            </a:r>
            <a:r>
              <a:rPr lang="en-US" sz="1000" b="1" dirty="0">
                <a:effectLst/>
              </a:rPr>
              <a:t>5</a:t>
            </a:r>
            <a:r>
              <a:rPr lang="en-US" sz="1000" dirty="0">
                <a:effectLst/>
              </a:rPr>
              <a:t>, (2014).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04F5F2-0130-A553-BEAB-D13436E73E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208C6-5F88-1244-90C0-AF2D9D86E3DF}" type="slidenum">
              <a:rPr lang="en-US" smtClean="0"/>
              <a:t>24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519248-1475-807C-F965-1B893FDBF593}"/>
              </a:ext>
            </a:extLst>
          </p:cNvPr>
          <p:cNvSpPr txBox="1"/>
          <p:nvPr/>
        </p:nvSpPr>
        <p:spPr>
          <a:xfrm>
            <a:off x="225083" y="1036659"/>
            <a:ext cx="393361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Divergent in Australasia.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Two separate South America lineages.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Holarctic (North America, Europe, Far East) is a sub-lineage of SA-A.</a:t>
            </a:r>
          </a:p>
        </p:txBody>
      </p:sp>
    </p:spTree>
    <p:extLst>
      <p:ext uri="{BB962C8B-B14F-4D97-AF65-F5344CB8AC3E}">
        <p14:creationId xmlns:p14="http://schemas.microsoft.com/office/powerpoint/2010/main" val="19698622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F399570-25B3-5994-459B-EF0C42E0B4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0487" y="955266"/>
            <a:ext cx="6930474" cy="494746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51E6E42-381C-2182-3D84-2DA1FCD35791}"/>
              </a:ext>
            </a:extLst>
          </p:cNvPr>
          <p:cNvSpPr txBox="1"/>
          <p:nvPr/>
        </p:nvSpPr>
        <p:spPr>
          <a:xfrm>
            <a:off x="1671484" y="244684"/>
            <a:ext cx="88490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+mj-lt"/>
              </a:rPr>
              <a:t>Tsu4 subfamily is ancestral for </a:t>
            </a:r>
            <a:r>
              <a:rPr lang="en-US" sz="3600" i="1" dirty="0">
                <a:latin typeface="+mj-lt"/>
              </a:rPr>
              <a:t>S. uvarum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F42DA257-91A4-6A5D-3F17-40BB6EEF5E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956" b="14932"/>
          <a:stretch/>
        </p:blipFill>
        <p:spPr>
          <a:xfrm>
            <a:off x="432618" y="3498387"/>
            <a:ext cx="2825349" cy="285796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B12F6F9-BDA2-3E67-FB9C-FE137BE0C1CB}"/>
              </a:ext>
            </a:extLst>
          </p:cNvPr>
          <p:cNvSpPr/>
          <p:nvPr/>
        </p:nvSpPr>
        <p:spPr>
          <a:xfrm>
            <a:off x="2002536" y="5705856"/>
            <a:ext cx="841248" cy="28294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8BEA9D-1327-4A86-5972-D8F6AA01D4F9}"/>
              </a:ext>
            </a:extLst>
          </p:cNvPr>
          <p:cNvSpPr txBox="1"/>
          <p:nvPr/>
        </p:nvSpPr>
        <p:spPr>
          <a:xfrm>
            <a:off x="524289" y="1425474"/>
            <a:ext cx="395825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Ty4 subfamily is absent in all </a:t>
            </a:r>
            <a:r>
              <a:rPr lang="en-US" sz="1800" i="1" dirty="0"/>
              <a:t>S. </a:t>
            </a:r>
            <a:r>
              <a:rPr lang="en-US" i="1" dirty="0" err="1"/>
              <a:t>uva</a:t>
            </a:r>
            <a:r>
              <a:rPr lang="en-US" sz="1800" i="1" dirty="0"/>
              <a:t> </a:t>
            </a:r>
            <a:r>
              <a:rPr lang="en-US" sz="1800" dirty="0"/>
              <a:t>strains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Tsu4 subfamily is the </a:t>
            </a:r>
            <a:r>
              <a:rPr lang="en-US" dirty="0"/>
              <a:t>ancestral state</a:t>
            </a:r>
            <a:r>
              <a:rPr lang="en-US" sz="1800" dirty="0"/>
              <a:t>. 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DDBE757-A6FE-5AE2-DCD1-C25BBB0C8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208C6-5F88-1244-90C0-AF2D9D86E3D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75403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1E2BF1-7F54-EF08-C687-CF693C6B46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7858" y="-250075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>
                <a:effectLst/>
              </a:rPr>
              <a:t>Population structure of </a:t>
            </a:r>
            <a:r>
              <a:rPr lang="en-US" sz="3600" i="1" dirty="0">
                <a:effectLst/>
              </a:rPr>
              <a:t>S. eubayanus</a:t>
            </a:r>
            <a:endParaRPr lang="en-US" sz="36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EB0678E-C5F5-2E24-BDF4-211F218DE1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0396" b="13208"/>
          <a:stretch/>
        </p:blipFill>
        <p:spPr>
          <a:xfrm>
            <a:off x="776748" y="3733788"/>
            <a:ext cx="2475850" cy="2539193"/>
          </a:xfr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BD3B330-4848-2F09-3B48-B31DAF258693}"/>
              </a:ext>
            </a:extLst>
          </p:cNvPr>
          <p:cNvSpPr/>
          <p:nvPr/>
        </p:nvSpPr>
        <p:spPr>
          <a:xfrm>
            <a:off x="8366174" y="6566920"/>
            <a:ext cx="265807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000" dirty="0"/>
              <a:t>Peris </a:t>
            </a:r>
            <a:r>
              <a:rPr lang="en-US" sz="1000" i="1" dirty="0"/>
              <a:t>et al.</a:t>
            </a:r>
            <a:r>
              <a:rPr lang="en-US" sz="1000" dirty="0"/>
              <a:t> </a:t>
            </a:r>
            <a:r>
              <a:rPr lang="en-US" sz="1000" i="1" dirty="0"/>
              <a:t>PLOS Genetics</a:t>
            </a:r>
            <a:r>
              <a:rPr lang="en-US" sz="1000" dirty="0"/>
              <a:t> </a:t>
            </a:r>
            <a:r>
              <a:rPr lang="en-US" sz="1000" b="1" dirty="0"/>
              <a:t>12</a:t>
            </a:r>
            <a:r>
              <a:rPr lang="en-US" sz="1000" dirty="0"/>
              <a:t>, e1006155 (2016).</a:t>
            </a:r>
            <a:endParaRPr lang="en-US" sz="1000" dirty="0">
              <a:effectLst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FE11BDA-8214-6279-6D0A-13D812553093}"/>
              </a:ext>
            </a:extLst>
          </p:cNvPr>
          <p:cNvGrpSpPr/>
          <p:nvPr/>
        </p:nvGrpSpPr>
        <p:grpSpPr>
          <a:xfrm>
            <a:off x="8229600" y="617978"/>
            <a:ext cx="2484711" cy="5920075"/>
            <a:chOff x="8148368" y="1005523"/>
            <a:chExt cx="2121818" cy="5055446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872AA46-0118-445D-7B69-A5BA8FA9B93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6282" t="-1" r="420" b="-338"/>
            <a:stretch/>
          </p:blipFill>
          <p:spPr>
            <a:xfrm>
              <a:off x="8264995" y="1136306"/>
              <a:ext cx="2005191" cy="4924663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2DB9A36-CBAE-F5ED-8D82-FD4E9835D28E}"/>
                </a:ext>
              </a:extLst>
            </p:cNvPr>
            <p:cNvSpPr txBox="1"/>
            <p:nvPr/>
          </p:nvSpPr>
          <p:spPr>
            <a:xfrm>
              <a:off x="8160948" y="2698583"/>
              <a:ext cx="5761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PB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E76BBA1-ED6A-FDA4-A02E-A036156F8933}"/>
                </a:ext>
              </a:extLst>
            </p:cNvPr>
            <p:cNvSpPr txBox="1"/>
            <p:nvPr/>
          </p:nvSpPr>
          <p:spPr>
            <a:xfrm>
              <a:off x="8148368" y="3689300"/>
              <a:ext cx="4321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PA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85BA3023-AC0D-114E-013A-09CDC083A431}"/>
                </a:ext>
              </a:extLst>
            </p:cNvPr>
            <p:cNvSpPr/>
            <p:nvPr/>
          </p:nvSpPr>
          <p:spPr>
            <a:xfrm>
              <a:off x="8276355" y="1279709"/>
              <a:ext cx="181874" cy="82482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C360053-AEED-1329-D6E3-79153D331D58}"/>
                </a:ext>
              </a:extLst>
            </p:cNvPr>
            <p:cNvSpPr txBox="1"/>
            <p:nvPr/>
          </p:nvSpPr>
          <p:spPr>
            <a:xfrm rot="16200000">
              <a:off x="7797856" y="1368616"/>
              <a:ext cx="10955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Holarctic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B52CDEED-4457-B8A0-99E8-C79F5E7795A7}"/>
                </a:ext>
              </a:extLst>
            </p:cNvPr>
            <p:cNvSpPr/>
            <p:nvPr/>
          </p:nvSpPr>
          <p:spPr>
            <a:xfrm>
              <a:off x="8458229" y="3598637"/>
              <a:ext cx="161235" cy="3695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22784A5D-DBBD-AEAC-D8C5-0DF0A9342D7B}"/>
                </a:ext>
              </a:extLst>
            </p:cNvPr>
            <p:cNvSpPr/>
            <p:nvPr/>
          </p:nvSpPr>
          <p:spPr>
            <a:xfrm>
              <a:off x="8264996" y="4004650"/>
              <a:ext cx="161235" cy="3695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48907E5B-B06D-7BAE-51E5-86D7CB055240}"/>
                </a:ext>
              </a:extLst>
            </p:cNvPr>
            <p:cNvSpPr/>
            <p:nvPr/>
          </p:nvSpPr>
          <p:spPr>
            <a:xfrm>
              <a:off x="8726620" y="3110448"/>
              <a:ext cx="161235" cy="3695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8F696B8-F7F5-30A8-DAFD-B430A469CAC7}"/>
                </a:ext>
              </a:extLst>
            </p:cNvPr>
            <p:cNvSpPr/>
            <p:nvPr/>
          </p:nvSpPr>
          <p:spPr>
            <a:xfrm>
              <a:off x="8617097" y="2324329"/>
              <a:ext cx="161235" cy="3695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ight Brace 26">
              <a:extLst>
                <a:ext uri="{FF2B5EF4-FFF2-40B4-BE49-F238E27FC236}">
                  <a16:creationId xmlns:a16="http://schemas.microsoft.com/office/drawing/2014/main" id="{84E7CAF3-F97D-1DAE-ED1F-0B1FBA6542BE}"/>
                </a:ext>
              </a:extLst>
            </p:cNvPr>
            <p:cNvSpPr/>
            <p:nvPr/>
          </p:nvSpPr>
          <p:spPr>
            <a:xfrm rot="10800000">
              <a:off x="8501036" y="2494919"/>
              <a:ext cx="236857" cy="785001"/>
            </a:xfrm>
            <a:prstGeom prst="rightBrace">
              <a:avLst>
                <a:gd name="adj1" fmla="val 66412"/>
                <a:gd name="adj2" fmla="val 50000"/>
              </a:avLst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2742EE48-D208-6DC9-4505-837D1291F22A}"/>
                </a:ext>
              </a:extLst>
            </p:cNvPr>
            <p:cNvSpPr/>
            <p:nvPr/>
          </p:nvSpPr>
          <p:spPr>
            <a:xfrm>
              <a:off x="8798616" y="2390876"/>
              <a:ext cx="448793" cy="16637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34" name="Picture 33">
            <a:extLst>
              <a:ext uri="{FF2B5EF4-FFF2-40B4-BE49-F238E27FC236}">
                <a16:creationId xmlns:a16="http://schemas.microsoft.com/office/drawing/2014/main" id="{C519A85F-FC7F-A368-1223-3B29262C11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287" y="697074"/>
            <a:ext cx="7264400" cy="2806700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47C7AB54-955C-CABE-24D3-29AB2C81D89B}"/>
              </a:ext>
            </a:extLst>
          </p:cNvPr>
          <p:cNvSpPr/>
          <p:nvPr/>
        </p:nvSpPr>
        <p:spPr>
          <a:xfrm>
            <a:off x="2162840" y="5956824"/>
            <a:ext cx="908941" cy="20410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1FC70A-AC07-90DB-DB75-DA882335BE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208C6-5F88-1244-90C0-AF2D9D86E3DF}" type="slidenum">
              <a:rPr lang="en-US" smtClean="0"/>
              <a:t>26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FB757F-ABE9-D2DE-30F8-9594230BA692}"/>
              </a:ext>
            </a:extLst>
          </p:cNvPr>
          <p:cNvSpPr txBox="1"/>
          <p:nvPr/>
        </p:nvSpPr>
        <p:spPr>
          <a:xfrm>
            <a:off x="3657600" y="4130043"/>
            <a:ext cx="44735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Extensively sampled from Patagonia region, forming PA and PB.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Holarctic (North America and Tibet) is a sub-lineage of PB.</a:t>
            </a:r>
          </a:p>
        </p:txBody>
      </p:sp>
    </p:spTree>
    <p:extLst>
      <p:ext uri="{BB962C8B-B14F-4D97-AF65-F5344CB8AC3E}">
        <p14:creationId xmlns:p14="http://schemas.microsoft.com/office/powerpoint/2010/main" val="6699545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014AFED-F270-3146-0980-732DA53056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8699" y="1159101"/>
            <a:ext cx="7772400" cy="549800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AD1F5B5-1436-CF37-3682-BEBD31C6912A}"/>
              </a:ext>
            </a:extLst>
          </p:cNvPr>
          <p:cNvSpPr txBox="1"/>
          <p:nvPr/>
        </p:nvSpPr>
        <p:spPr>
          <a:xfrm>
            <a:off x="1481570" y="295101"/>
            <a:ext cx="88490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+mj-lt"/>
              </a:rPr>
              <a:t>Tsu4 subfamily is ancestral for </a:t>
            </a:r>
            <a:r>
              <a:rPr lang="en-US" sz="3600" i="1" dirty="0">
                <a:latin typeface="+mj-lt"/>
              </a:rPr>
              <a:t>S. eubayanus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1658D799-67F4-F9AC-7C14-3C37C5423CB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226" b="12450"/>
          <a:stretch/>
        </p:blipFill>
        <p:spPr>
          <a:xfrm>
            <a:off x="324464" y="3498782"/>
            <a:ext cx="2848503" cy="294134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20697FB-C705-88C4-CE2B-E96EDC60675B}"/>
              </a:ext>
            </a:extLst>
          </p:cNvPr>
          <p:cNvSpPr/>
          <p:nvPr/>
        </p:nvSpPr>
        <p:spPr>
          <a:xfrm>
            <a:off x="1954112" y="6026291"/>
            <a:ext cx="841248" cy="28294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B4ED71-5ED0-B117-23A8-3D6B87DD65D2}"/>
              </a:ext>
            </a:extLst>
          </p:cNvPr>
          <p:cNvSpPr txBox="1"/>
          <p:nvPr/>
        </p:nvSpPr>
        <p:spPr>
          <a:xfrm>
            <a:off x="253218" y="1425626"/>
            <a:ext cx="382763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Ty4 subfamily is essentially absent in all </a:t>
            </a:r>
            <a:r>
              <a:rPr lang="en-US" sz="1800" i="1" dirty="0"/>
              <a:t>S. </a:t>
            </a:r>
            <a:r>
              <a:rPr lang="en-US" i="1" dirty="0" err="1"/>
              <a:t>eub</a:t>
            </a:r>
            <a:r>
              <a:rPr lang="en-US" sz="1800" i="1" dirty="0"/>
              <a:t> </a:t>
            </a:r>
            <a:r>
              <a:rPr lang="en-US" sz="1800" dirty="0"/>
              <a:t>strains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Tsu4 subfamily is the </a:t>
            </a:r>
            <a:r>
              <a:rPr lang="en-US" dirty="0"/>
              <a:t>ancestral state</a:t>
            </a:r>
            <a:r>
              <a:rPr lang="en-US" sz="1800" dirty="0"/>
              <a:t>.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175B24-A500-086C-34B7-766FDE5E6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208C6-5F88-1244-90C0-AF2D9D86E3D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9615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1E2BF1-7F54-EF08-C687-CF693C6B46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6409" y="-354440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>
                <a:effectLst/>
              </a:rPr>
              <a:t>Population structure of </a:t>
            </a:r>
            <a:r>
              <a:rPr lang="en-US" sz="3600" i="1" dirty="0">
                <a:effectLst/>
              </a:rPr>
              <a:t>S. </a:t>
            </a:r>
            <a:r>
              <a:rPr lang="en-US" sz="3600" i="1" dirty="0" err="1">
                <a:effectLst/>
              </a:rPr>
              <a:t>mikatae</a:t>
            </a:r>
            <a:endParaRPr lang="en-US" sz="36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EB0678E-C5F5-2E24-BDF4-211F218DE1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1900" b="13882"/>
          <a:stretch/>
        </p:blipFill>
        <p:spPr>
          <a:xfrm>
            <a:off x="838199" y="4018974"/>
            <a:ext cx="2434277" cy="2519478"/>
          </a:xfr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DC4CD6F-7B2E-3EDC-C9A0-EB28AB9DB9CB}"/>
              </a:ext>
            </a:extLst>
          </p:cNvPr>
          <p:cNvSpPr/>
          <p:nvPr/>
        </p:nvSpPr>
        <p:spPr>
          <a:xfrm>
            <a:off x="2118614" y="4710408"/>
            <a:ext cx="908941" cy="20410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7E81373-83EB-32BA-136E-BB79D3660B11}"/>
              </a:ext>
            </a:extLst>
          </p:cNvPr>
          <p:cNvSpPr txBox="1"/>
          <p:nvPr/>
        </p:nvSpPr>
        <p:spPr>
          <a:xfrm>
            <a:off x="4201116" y="6619250"/>
            <a:ext cx="735992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effectLst/>
              </a:rPr>
              <a:t>Peris, D. </a:t>
            </a:r>
            <a:r>
              <a:rPr lang="en-US" sz="1000" i="1" dirty="0">
                <a:effectLst/>
              </a:rPr>
              <a:t>et al.</a:t>
            </a:r>
            <a:r>
              <a:rPr lang="en-US" sz="1000" dirty="0">
                <a:effectLst/>
              </a:rPr>
              <a:t> Macroevolutionary diversity of traits and genomes in the model yeast genus Saccharomyces. </a:t>
            </a:r>
            <a:r>
              <a:rPr lang="en-US" sz="1000" i="1" dirty="0">
                <a:effectLst/>
              </a:rPr>
              <a:t>Nat </a:t>
            </a:r>
            <a:r>
              <a:rPr lang="en-US" sz="1000" i="1" dirty="0" err="1">
                <a:effectLst/>
              </a:rPr>
              <a:t>Commun</a:t>
            </a:r>
            <a:r>
              <a:rPr lang="en-US" sz="1000" dirty="0">
                <a:effectLst/>
              </a:rPr>
              <a:t> </a:t>
            </a:r>
            <a:r>
              <a:rPr lang="en-US" sz="1000" b="1" dirty="0">
                <a:effectLst/>
              </a:rPr>
              <a:t>14</a:t>
            </a:r>
            <a:r>
              <a:rPr lang="en-US" sz="1000" dirty="0">
                <a:effectLst/>
              </a:rPr>
              <a:t>, 690 (2023).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534C8D-424C-9FD6-2504-417AF19D287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9385"/>
          <a:stretch/>
        </p:blipFill>
        <p:spPr>
          <a:xfrm>
            <a:off x="1176683" y="743576"/>
            <a:ext cx="4558196" cy="33314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62C2B6D-743D-189A-5AB0-9345613112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9693" y="827624"/>
            <a:ext cx="3176652" cy="552872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8E7497B-AC0D-1667-5B40-3931933EAF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208C6-5F88-1244-90C0-AF2D9D86E3DF}" type="slidenum">
              <a:rPr lang="en-US" smtClean="0"/>
              <a:t>28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6D3108-7192-650A-8C6F-3D2980BD2D8B}"/>
              </a:ext>
            </a:extLst>
          </p:cNvPr>
          <p:cNvSpPr txBox="1"/>
          <p:nvPr/>
        </p:nvSpPr>
        <p:spPr>
          <a:xfrm>
            <a:off x="3601329" y="4304714"/>
            <a:ext cx="38123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General sampling is limited only in Asia.</a:t>
            </a:r>
          </a:p>
        </p:txBody>
      </p:sp>
    </p:spTree>
    <p:extLst>
      <p:ext uri="{BB962C8B-B14F-4D97-AF65-F5344CB8AC3E}">
        <p14:creationId xmlns:p14="http://schemas.microsoft.com/office/powerpoint/2010/main" val="24491132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738D174-CCC7-8465-2777-F4125C82D9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4434" y="829572"/>
            <a:ext cx="6091603" cy="434862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8F11AD5-E336-A1A5-098F-506810C9A767}"/>
              </a:ext>
            </a:extLst>
          </p:cNvPr>
          <p:cNvSpPr txBox="1"/>
          <p:nvPr/>
        </p:nvSpPr>
        <p:spPr>
          <a:xfrm>
            <a:off x="1671483" y="168472"/>
            <a:ext cx="91465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+mj-lt"/>
              </a:rPr>
              <a:t>Ty4 and Tsu4 subfamilies are both found in </a:t>
            </a:r>
            <a:r>
              <a:rPr lang="en-US" sz="3200" i="1" dirty="0">
                <a:latin typeface="+mj-lt"/>
              </a:rPr>
              <a:t>S. </a:t>
            </a:r>
            <a:r>
              <a:rPr lang="en-US" sz="3200" i="1" dirty="0" err="1">
                <a:latin typeface="+mj-lt"/>
              </a:rPr>
              <a:t>mikatae</a:t>
            </a:r>
            <a:endParaRPr lang="en-US" sz="3200" i="1" dirty="0">
              <a:latin typeface="+mj-lt"/>
            </a:endParaRP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C4415D76-7E18-99C5-9EE5-01FB21C3E0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417" b="14932"/>
          <a:stretch/>
        </p:blipFill>
        <p:spPr>
          <a:xfrm>
            <a:off x="447260" y="3498387"/>
            <a:ext cx="2810707" cy="285796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1FF70C3-FB1D-BA91-AE6F-A83156151CF2}"/>
              </a:ext>
            </a:extLst>
          </p:cNvPr>
          <p:cNvSpPr/>
          <p:nvPr/>
        </p:nvSpPr>
        <p:spPr>
          <a:xfrm>
            <a:off x="2029968" y="4242816"/>
            <a:ext cx="841248" cy="28294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1248531-3CBE-774F-F828-F17D9A22D271}"/>
              </a:ext>
            </a:extLst>
          </p:cNvPr>
          <p:cNvGraphicFramePr>
            <a:graphicFrameLocks noGrp="1"/>
          </p:cNvGraphicFramePr>
          <p:nvPr/>
        </p:nvGraphicFramePr>
        <p:xfrm>
          <a:off x="3442001" y="5332426"/>
          <a:ext cx="7480856" cy="880801"/>
        </p:xfrm>
        <a:graphic>
          <a:graphicData uri="http://schemas.openxmlformats.org/drawingml/2006/table">
            <a:tbl>
              <a:tblPr>
                <a:tableStyleId>{6E25E649-3F16-4E02-A733-19D2CDBF48F0}</a:tableStyleId>
              </a:tblPr>
              <a:tblGrid>
                <a:gridCol w="935107">
                  <a:extLst>
                    <a:ext uri="{9D8B030D-6E8A-4147-A177-3AD203B41FA5}">
                      <a16:colId xmlns:a16="http://schemas.microsoft.com/office/drawing/2014/main" val="3425192039"/>
                    </a:ext>
                  </a:extLst>
                </a:gridCol>
                <a:gridCol w="935107">
                  <a:extLst>
                    <a:ext uri="{9D8B030D-6E8A-4147-A177-3AD203B41FA5}">
                      <a16:colId xmlns:a16="http://schemas.microsoft.com/office/drawing/2014/main" val="2119961591"/>
                    </a:ext>
                  </a:extLst>
                </a:gridCol>
                <a:gridCol w="935107">
                  <a:extLst>
                    <a:ext uri="{9D8B030D-6E8A-4147-A177-3AD203B41FA5}">
                      <a16:colId xmlns:a16="http://schemas.microsoft.com/office/drawing/2014/main" val="3257399148"/>
                    </a:ext>
                  </a:extLst>
                </a:gridCol>
                <a:gridCol w="935107">
                  <a:extLst>
                    <a:ext uri="{9D8B030D-6E8A-4147-A177-3AD203B41FA5}">
                      <a16:colId xmlns:a16="http://schemas.microsoft.com/office/drawing/2014/main" val="2490850953"/>
                    </a:ext>
                  </a:extLst>
                </a:gridCol>
                <a:gridCol w="935107">
                  <a:extLst>
                    <a:ext uri="{9D8B030D-6E8A-4147-A177-3AD203B41FA5}">
                      <a16:colId xmlns:a16="http://schemas.microsoft.com/office/drawing/2014/main" val="2655254242"/>
                    </a:ext>
                  </a:extLst>
                </a:gridCol>
                <a:gridCol w="935107">
                  <a:extLst>
                    <a:ext uri="{9D8B030D-6E8A-4147-A177-3AD203B41FA5}">
                      <a16:colId xmlns:a16="http://schemas.microsoft.com/office/drawing/2014/main" val="2090655813"/>
                    </a:ext>
                  </a:extLst>
                </a:gridCol>
                <a:gridCol w="935107">
                  <a:extLst>
                    <a:ext uri="{9D8B030D-6E8A-4147-A177-3AD203B41FA5}">
                      <a16:colId xmlns:a16="http://schemas.microsoft.com/office/drawing/2014/main" val="1250862899"/>
                    </a:ext>
                  </a:extLst>
                </a:gridCol>
                <a:gridCol w="935107">
                  <a:extLst>
                    <a:ext uri="{9D8B030D-6E8A-4147-A177-3AD203B41FA5}">
                      <a16:colId xmlns:a16="http://schemas.microsoft.com/office/drawing/2014/main" val="2025180564"/>
                    </a:ext>
                  </a:extLst>
                </a:gridCol>
              </a:tblGrid>
              <a:tr h="40450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Strain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Population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TY4_full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TY4_truncated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TY4_solo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TSU4_full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TSU4_truncated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TSU4_solo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30117226"/>
                  </a:ext>
                </a:extLst>
              </a:tr>
              <a:tr h="2381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NCYC3947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EU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137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254935217"/>
                  </a:ext>
                </a:extLst>
              </a:tr>
              <a:tr h="2381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NCYC3962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EU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138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72532156"/>
                  </a:ext>
                </a:extLst>
              </a:tr>
            </a:tbl>
          </a:graphicData>
        </a:graphic>
      </p:graphicFrame>
      <p:sp>
        <p:nvSpPr>
          <p:cNvPr id="7" name="Left Brace 6">
            <a:extLst>
              <a:ext uri="{FF2B5EF4-FFF2-40B4-BE49-F238E27FC236}">
                <a16:creationId xmlns:a16="http://schemas.microsoft.com/office/drawing/2014/main" id="{E7C4C18E-179C-E3B9-EADB-8544F9594C1C}"/>
              </a:ext>
            </a:extLst>
          </p:cNvPr>
          <p:cNvSpPr/>
          <p:nvPr/>
        </p:nvSpPr>
        <p:spPr>
          <a:xfrm rot="10800000">
            <a:off x="10975756" y="5799808"/>
            <a:ext cx="263769" cy="413419"/>
          </a:xfrm>
          <a:prstGeom prst="leftBrac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D41EBD-6446-F305-5F64-D3F4FB04A128}"/>
              </a:ext>
            </a:extLst>
          </p:cNvPr>
          <p:cNvSpPr txBox="1"/>
          <p:nvPr/>
        </p:nvSpPr>
        <p:spPr>
          <a:xfrm>
            <a:off x="11180192" y="5843895"/>
            <a:ext cx="814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S. </a:t>
            </a:r>
            <a:r>
              <a:rPr lang="en-US" i="1" dirty="0" err="1"/>
              <a:t>jurei</a:t>
            </a:r>
            <a:endParaRPr lang="en-US" i="1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451F145-22B2-28C8-0A8A-38A1CD16A2F0}"/>
              </a:ext>
            </a:extLst>
          </p:cNvPr>
          <p:cNvSpPr/>
          <p:nvPr/>
        </p:nvSpPr>
        <p:spPr>
          <a:xfrm>
            <a:off x="2029968" y="4619660"/>
            <a:ext cx="841248" cy="282945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B048618-12A0-39E8-F0E2-70116816C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208C6-5F88-1244-90C0-AF2D9D86E3DF}" type="slidenum">
              <a:rPr lang="en-US" smtClean="0"/>
              <a:t>29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5E8CC8F-564E-7486-C225-4599FE66ECA5}"/>
              </a:ext>
            </a:extLst>
          </p:cNvPr>
          <p:cNvSpPr txBox="1"/>
          <p:nvPr/>
        </p:nvSpPr>
        <p:spPr>
          <a:xfrm>
            <a:off x="447261" y="1242391"/>
            <a:ext cx="38365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Both subfamilies are present.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Tsu4 subfamily is active.</a:t>
            </a:r>
          </a:p>
        </p:txBody>
      </p:sp>
    </p:spTree>
    <p:extLst>
      <p:ext uri="{BB962C8B-B14F-4D97-AF65-F5344CB8AC3E}">
        <p14:creationId xmlns:p14="http://schemas.microsoft.com/office/powerpoint/2010/main" val="31948835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5E39D-3A9B-09DB-5705-52FD671EF4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1093148"/>
          </a:xfrm>
        </p:spPr>
        <p:txBody>
          <a:bodyPr>
            <a:normAutofit/>
          </a:bodyPr>
          <a:lstStyle/>
          <a:p>
            <a:r>
              <a:rPr lang="en-US" sz="3200" dirty="0"/>
              <a:t>Variant classes and proportions of transposable elements (TE) in eukaryotic genomes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86C24F7-B3EF-BFC7-36BA-160881F6AB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B0E2E-2C5A-5546-8B2D-3C99B9BC0865}" type="slidenum">
              <a:rPr lang="en-US" smtClean="0"/>
              <a:t>3</a:t>
            </a:fld>
            <a:endParaRPr lang="en-US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89C8873D-253A-1C09-0C43-A1164B90F0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7415" y="1306154"/>
            <a:ext cx="8338696" cy="505019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8C597B2-65A2-E0B7-8605-682A2571F813}"/>
              </a:ext>
            </a:extLst>
          </p:cNvPr>
          <p:cNvSpPr txBox="1"/>
          <p:nvPr/>
        </p:nvSpPr>
        <p:spPr>
          <a:xfrm>
            <a:off x="6709587" y="6278720"/>
            <a:ext cx="351652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effectLst/>
              </a:rPr>
              <a:t>Wells </a:t>
            </a:r>
            <a:r>
              <a:rPr lang="en-US" sz="1100" i="1" dirty="0">
                <a:effectLst/>
              </a:rPr>
              <a:t>et al</a:t>
            </a:r>
            <a:r>
              <a:rPr lang="en-US" sz="1100" dirty="0">
                <a:effectLst/>
              </a:rPr>
              <a:t>. </a:t>
            </a:r>
            <a:r>
              <a:rPr lang="en-US" sz="1100" i="1" dirty="0">
                <a:effectLst/>
              </a:rPr>
              <a:t>Annual Review of Genetics</a:t>
            </a:r>
            <a:r>
              <a:rPr lang="en-US" sz="1100" dirty="0">
                <a:effectLst/>
              </a:rPr>
              <a:t> </a:t>
            </a:r>
            <a:r>
              <a:rPr lang="en-US" sz="1100" b="1" dirty="0">
                <a:effectLst/>
              </a:rPr>
              <a:t>54</a:t>
            </a:r>
            <a:r>
              <a:rPr lang="en-US" sz="1100" dirty="0">
                <a:effectLst/>
              </a:rPr>
              <a:t>, 539–561 (2020).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94A1A7F-AE44-D4E5-F4B5-71061670098A}"/>
              </a:ext>
            </a:extLst>
          </p:cNvPr>
          <p:cNvSpPr/>
          <p:nvPr/>
        </p:nvSpPr>
        <p:spPr>
          <a:xfrm>
            <a:off x="2740157" y="4755069"/>
            <a:ext cx="1558344" cy="431442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87D65BE-ED9A-C862-EA8B-7B411CD9E670}"/>
              </a:ext>
            </a:extLst>
          </p:cNvPr>
          <p:cNvSpPr txBox="1"/>
          <p:nvPr/>
        </p:nvSpPr>
        <p:spPr>
          <a:xfrm>
            <a:off x="10226111" y="1891742"/>
            <a:ext cx="1965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Retrotransposon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52FEC4A-9779-741E-06F0-53F1E525A355}"/>
              </a:ext>
            </a:extLst>
          </p:cNvPr>
          <p:cNvSpPr txBox="1"/>
          <p:nvPr/>
        </p:nvSpPr>
        <p:spPr>
          <a:xfrm>
            <a:off x="10226111" y="2305742"/>
            <a:ext cx="1421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Transposon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9DBDB03-31E5-8D7A-FA5F-0BC456C426A0}"/>
              </a:ext>
            </a:extLst>
          </p:cNvPr>
          <p:cNvCxnSpPr/>
          <p:nvPr/>
        </p:nvCxnSpPr>
        <p:spPr>
          <a:xfrm>
            <a:off x="10226111" y="1702340"/>
            <a:ext cx="0" cy="60340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724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B3B46A4-8828-9345-0381-4E75D96091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36" b="8013"/>
          <a:stretch/>
        </p:blipFill>
        <p:spPr>
          <a:xfrm>
            <a:off x="1563329" y="1191185"/>
            <a:ext cx="8340396" cy="49048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42DE0D8-EC83-9B2A-6C54-462CDD282261}"/>
              </a:ext>
            </a:extLst>
          </p:cNvPr>
          <p:cNvSpPr txBox="1"/>
          <p:nvPr/>
        </p:nvSpPr>
        <p:spPr>
          <a:xfrm>
            <a:off x="468908" y="334725"/>
            <a:ext cx="113684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+mj-lt"/>
              </a:rPr>
              <a:t>Overview of Ty4/Tsu4 ancestral states across </a:t>
            </a:r>
            <a:r>
              <a:rPr lang="en-US" sz="3200" i="1" dirty="0">
                <a:effectLst/>
                <a:latin typeface="+mj-lt"/>
              </a:rPr>
              <a:t>Saccharomyces </a:t>
            </a:r>
            <a:r>
              <a:rPr lang="en-US" sz="3200" dirty="0">
                <a:effectLst/>
                <a:latin typeface="+mj-lt"/>
              </a:rPr>
              <a:t>species</a:t>
            </a:r>
            <a:r>
              <a:rPr lang="en-US" sz="3200" dirty="0">
                <a:latin typeface="+mj-lt"/>
              </a:rPr>
              <a:t> </a:t>
            </a:r>
            <a:endParaRPr lang="en-US" sz="3200" i="1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C0DD57C-2E83-92D8-3CF4-A55B183C0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208C6-5F88-1244-90C0-AF2D9D86E3DF}" type="slidenum">
              <a:rPr lang="en-US" smtClean="0"/>
              <a:t>30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AC9B7B6-9BAB-C9B7-AE61-E8F5EF00E3DB}"/>
              </a:ext>
            </a:extLst>
          </p:cNvPr>
          <p:cNvGrpSpPr/>
          <p:nvPr/>
        </p:nvGrpSpPr>
        <p:grpSpPr>
          <a:xfrm>
            <a:off x="1881700" y="4855919"/>
            <a:ext cx="1616466" cy="567880"/>
            <a:chOff x="1248655" y="1690688"/>
            <a:chExt cx="1416534" cy="56788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4BB4708-A4AF-EAA7-6F41-CFA6980EE28B}"/>
                </a:ext>
              </a:extLst>
            </p:cNvPr>
            <p:cNvSpPr txBox="1"/>
            <p:nvPr/>
          </p:nvSpPr>
          <p:spPr>
            <a:xfrm>
              <a:off x="1248655" y="1690688"/>
              <a:ext cx="14165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Tsu4 subfamily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E75145FE-C8A8-E688-353A-5646DA269B6D}"/>
                </a:ext>
              </a:extLst>
            </p:cNvPr>
            <p:cNvCxnSpPr>
              <a:cxnSpLocks/>
            </p:cNvCxnSpPr>
            <p:nvPr/>
          </p:nvCxnSpPr>
          <p:spPr>
            <a:xfrm>
              <a:off x="1655064" y="1993392"/>
              <a:ext cx="137160" cy="265176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4AAC486-CB72-3B4F-D78D-BD7395175E89}"/>
              </a:ext>
            </a:extLst>
          </p:cNvPr>
          <p:cNvGrpSpPr/>
          <p:nvPr/>
        </p:nvGrpSpPr>
        <p:grpSpPr>
          <a:xfrm>
            <a:off x="969818" y="2342974"/>
            <a:ext cx="1716978" cy="567880"/>
            <a:chOff x="341448" y="1690688"/>
            <a:chExt cx="1504615" cy="56788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096857B-3ED6-FFBA-EF8C-CD8637C20948}"/>
                </a:ext>
              </a:extLst>
            </p:cNvPr>
            <p:cNvSpPr txBox="1"/>
            <p:nvPr/>
          </p:nvSpPr>
          <p:spPr>
            <a:xfrm>
              <a:off x="341448" y="1690688"/>
              <a:ext cx="15046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Ty4 subfamily?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F909F285-981F-65D9-E53B-972968DE58E9}"/>
                </a:ext>
              </a:extLst>
            </p:cNvPr>
            <p:cNvCxnSpPr>
              <a:cxnSpLocks/>
            </p:cNvCxnSpPr>
            <p:nvPr/>
          </p:nvCxnSpPr>
          <p:spPr>
            <a:xfrm>
              <a:off x="1655064" y="1993392"/>
              <a:ext cx="137160" cy="265176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BFB4BFB-7019-2F8A-48D6-26FB187DDB81}"/>
              </a:ext>
            </a:extLst>
          </p:cNvPr>
          <p:cNvGrpSpPr/>
          <p:nvPr/>
        </p:nvGrpSpPr>
        <p:grpSpPr>
          <a:xfrm>
            <a:off x="2005070" y="1715356"/>
            <a:ext cx="9568876" cy="1301429"/>
            <a:chOff x="2005070" y="1715356"/>
            <a:chExt cx="9568876" cy="1301429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4D01FA0D-FF52-BFED-752E-FC235976741E}"/>
                </a:ext>
              </a:extLst>
            </p:cNvPr>
            <p:cNvGrpSpPr/>
            <p:nvPr/>
          </p:nvGrpSpPr>
          <p:grpSpPr>
            <a:xfrm>
              <a:off x="2005070" y="1715356"/>
              <a:ext cx="1616466" cy="613550"/>
              <a:chOff x="949951" y="1645018"/>
              <a:chExt cx="1416534" cy="613550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886EA7A-8CD4-B7B7-BF31-1CAD0F9A5FDA}"/>
                  </a:ext>
                </a:extLst>
              </p:cNvPr>
              <p:cNvSpPr txBox="1"/>
              <p:nvPr/>
            </p:nvSpPr>
            <p:spPr>
              <a:xfrm>
                <a:off x="949951" y="1645018"/>
                <a:ext cx="141653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Ty4 subfamily</a:t>
                </a:r>
              </a:p>
            </p:txBody>
          </p:sp>
          <p:cxnSp>
            <p:nvCxnSpPr>
              <p:cNvPr id="7" name="Straight Arrow Connector 6">
                <a:extLst>
                  <a:ext uri="{FF2B5EF4-FFF2-40B4-BE49-F238E27FC236}">
                    <a16:creationId xmlns:a16="http://schemas.microsoft.com/office/drawing/2014/main" id="{711ED830-6FB8-7E31-8ABF-232BA9E191D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55064" y="1993392"/>
                <a:ext cx="137160" cy="265176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C934B54-FBE0-AEF2-6452-9F7EF93639B9}"/>
                </a:ext>
              </a:extLst>
            </p:cNvPr>
            <p:cNvSpPr txBox="1"/>
            <p:nvPr/>
          </p:nvSpPr>
          <p:spPr>
            <a:xfrm>
              <a:off x="9446508" y="1826986"/>
              <a:ext cx="2127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HTT after speciation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A1CBC74-0943-A33D-04FE-DDAC7B5C02D0}"/>
                </a:ext>
              </a:extLst>
            </p:cNvPr>
            <p:cNvSpPr txBox="1"/>
            <p:nvPr/>
          </p:nvSpPr>
          <p:spPr>
            <a:xfrm>
              <a:off x="9446508" y="2647453"/>
              <a:ext cx="2127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HTT after speciation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7411415E-DC39-E0E1-02FE-FA8998B8536F}"/>
              </a:ext>
            </a:extLst>
          </p:cNvPr>
          <p:cNvSpPr txBox="1"/>
          <p:nvPr/>
        </p:nvSpPr>
        <p:spPr>
          <a:xfrm>
            <a:off x="9446507" y="3312102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 in common ancestor?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A8888F3-93E6-D9E0-BEC7-659145092305}"/>
              </a:ext>
            </a:extLst>
          </p:cNvPr>
          <p:cNvSpPr txBox="1"/>
          <p:nvPr/>
        </p:nvSpPr>
        <p:spPr>
          <a:xfrm>
            <a:off x="5847008" y="3994040"/>
            <a:ext cx="3305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+               +                  +                +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2F7D1E6-E01D-5873-D964-3017DE9176BA}"/>
              </a:ext>
            </a:extLst>
          </p:cNvPr>
          <p:cNvSpPr txBox="1"/>
          <p:nvPr/>
        </p:nvSpPr>
        <p:spPr>
          <a:xfrm>
            <a:off x="5879960" y="4439056"/>
            <a:ext cx="3807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               -                   +                -</a:t>
            </a:r>
          </a:p>
        </p:txBody>
      </p:sp>
    </p:spTree>
    <p:extLst>
      <p:ext uri="{BB962C8B-B14F-4D97-AF65-F5344CB8AC3E}">
        <p14:creationId xmlns:p14="http://schemas.microsoft.com/office/powerpoint/2010/main" val="3241444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le 8">
            <a:extLst>
              <a:ext uri="{FF2B5EF4-FFF2-40B4-BE49-F238E27FC236}">
                <a16:creationId xmlns:a16="http://schemas.microsoft.com/office/drawing/2014/main" id="{4EEE1301-0E98-3E34-F8AF-5AB876D6437B}"/>
              </a:ext>
            </a:extLst>
          </p:cNvPr>
          <p:cNvGraphicFramePr>
            <a:graphicFrameLocks noGrp="1"/>
          </p:cNvGraphicFramePr>
          <p:nvPr/>
        </p:nvGraphicFramePr>
        <p:xfrm>
          <a:off x="410308" y="1948575"/>
          <a:ext cx="4771293" cy="3023321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1590431">
                  <a:extLst>
                    <a:ext uri="{9D8B030D-6E8A-4147-A177-3AD203B41FA5}">
                      <a16:colId xmlns:a16="http://schemas.microsoft.com/office/drawing/2014/main" val="1637919050"/>
                    </a:ext>
                  </a:extLst>
                </a:gridCol>
                <a:gridCol w="1590431">
                  <a:extLst>
                    <a:ext uri="{9D8B030D-6E8A-4147-A177-3AD203B41FA5}">
                      <a16:colId xmlns:a16="http://schemas.microsoft.com/office/drawing/2014/main" val="1852371105"/>
                    </a:ext>
                  </a:extLst>
                </a:gridCol>
                <a:gridCol w="1590431">
                  <a:extLst>
                    <a:ext uri="{9D8B030D-6E8A-4147-A177-3AD203B41FA5}">
                      <a16:colId xmlns:a16="http://schemas.microsoft.com/office/drawing/2014/main" val="2410538588"/>
                    </a:ext>
                  </a:extLst>
                </a:gridCol>
              </a:tblGrid>
              <a:tr h="404217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Species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# Assemblies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# Studies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6197409"/>
                  </a:ext>
                </a:extLst>
              </a:tr>
              <a:tr h="44177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1" kern="1200" dirty="0">
                          <a:solidFill>
                            <a:schemeClr val="dk1"/>
                          </a:solidFill>
                          <a:effectLst/>
                        </a:rPr>
                        <a:t>S. cerevisiae </a:t>
                      </a:r>
                      <a:endParaRPr lang="en-US" sz="20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7602294"/>
                  </a:ext>
                </a:extLst>
              </a:tr>
              <a:tr h="44177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1" kern="1200" dirty="0">
                          <a:solidFill>
                            <a:schemeClr val="dk1"/>
                          </a:solidFill>
                          <a:effectLst/>
                        </a:rPr>
                        <a:t>S. paradoxus </a:t>
                      </a:r>
                      <a:endParaRPr lang="en-US" sz="20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8391649"/>
                  </a:ext>
                </a:extLst>
              </a:tr>
              <a:tr h="44177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1" kern="1200" dirty="0">
                          <a:solidFill>
                            <a:schemeClr val="dk1"/>
                          </a:solidFill>
                          <a:effectLst/>
                        </a:rPr>
                        <a:t>S. uvarum</a:t>
                      </a:r>
                      <a:endParaRPr lang="en-US" sz="20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8944427"/>
                  </a:ext>
                </a:extLst>
              </a:tr>
              <a:tr h="41022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1" kern="1200" dirty="0">
                          <a:solidFill>
                            <a:schemeClr val="dk1"/>
                          </a:solidFill>
                          <a:effectLst/>
                        </a:rPr>
                        <a:t>S. eubayanus </a:t>
                      </a:r>
                      <a:endParaRPr lang="en-US" sz="20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3437106"/>
                  </a:ext>
                </a:extLst>
              </a:tr>
              <a:tr h="44177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i="1" kern="1200" dirty="0">
                          <a:solidFill>
                            <a:schemeClr val="dk1"/>
                          </a:solidFill>
                          <a:effectLst/>
                        </a:rPr>
                        <a:t>S. </a:t>
                      </a:r>
                      <a:r>
                        <a:rPr lang="en-US" sz="2000" b="1" i="1" kern="1200" dirty="0" err="1">
                          <a:solidFill>
                            <a:schemeClr val="dk1"/>
                          </a:solidFill>
                          <a:effectLst/>
                        </a:rPr>
                        <a:t>mikatae</a:t>
                      </a:r>
                      <a:endParaRPr lang="en-US" sz="2000" b="1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This study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6480965"/>
                  </a:ext>
                </a:extLst>
              </a:tr>
              <a:tr h="44177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1" kern="1200" dirty="0">
                          <a:solidFill>
                            <a:schemeClr val="dk1"/>
                          </a:solidFill>
                          <a:effectLst/>
                        </a:rPr>
                        <a:t>S. </a:t>
                      </a:r>
                      <a:r>
                        <a:rPr lang="en-US" sz="2000" b="0" i="1" kern="1200" dirty="0" err="1">
                          <a:solidFill>
                            <a:schemeClr val="dk1"/>
                          </a:solidFill>
                          <a:effectLst/>
                        </a:rPr>
                        <a:t>jurei</a:t>
                      </a:r>
                      <a:endParaRPr lang="en-US" sz="20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1765414"/>
                  </a:ext>
                </a:extLst>
              </a:tr>
            </a:tbl>
          </a:graphicData>
        </a:graphic>
      </p:graphicFrame>
      <p:graphicFrame>
        <p:nvGraphicFramePr>
          <p:cNvPr id="13" name="Diagram 12">
            <a:extLst>
              <a:ext uri="{FF2B5EF4-FFF2-40B4-BE49-F238E27FC236}">
                <a16:creationId xmlns:a16="http://schemas.microsoft.com/office/drawing/2014/main" id="{B79B0FD1-6C4A-2121-3A80-8953F255C08A}"/>
              </a:ext>
            </a:extLst>
          </p:cNvPr>
          <p:cNvGraphicFramePr/>
          <p:nvPr/>
        </p:nvGraphicFramePr>
        <p:xfrm>
          <a:off x="5853230" y="2238017"/>
          <a:ext cx="5928462" cy="27338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EC16C67B-B7BB-5A10-F792-40A14F286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208C6-5F88-1244-90C0-AF2D9D86E3DF}" type="slidenum">
              <a:rPr lang="en-US" smtClean="0"/>
              <a:t>31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FCBCBE-B606-D602-5649-BCBB83945A3E}"/>
              </a:ext>
            </a:extLst>
          </p:cNvPr>
          <p:cNvSpPr txBox="1"/>
          <p:nvPr/>
        </p:nvSpPr>
        <p:spPr>
          <a:xfrm>
            <a:off x="2458577" y="910847"/>
            <a:ext cx="66619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sz="3200" dirty="0">
                <a:latin typeface="+mj-lt"/>
              </a:rPr>
              <a:t>Ty4/Tsu4 annotation from WGAs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E1C99A-DF09-BC98-679B-62DD2A26E90A}"/>
              </a:ext>
            </a:extLst>
          </p:cNvPr>
          <p:cNvSpPr txBox="1"/>
          <p:nvPr/>
        </p:nvSpPr>
        <p:spPr>
          <a:xfrm>
            <a:off x="1407549" y="301970"/>
            <a:ext cx="1080123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+mj-lt"/>
              </a:rPr>
              <a:t>What is the evolutionary history of the Ty4 family in yeast?</a:t>
            </a:r>
          </a:p>
        </p:txBody>
      </p:sp>
    </p:spTree>
    <p:extLst>
      <p:ext uri="{BB962C8B-B14F-4D97-AF65-F5344CB8AC3E}">
        <p14:creationId xmlns:p14="http://schemas.microsoft.com/office/powerpoint/2010/main" val="27323241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DDBF9D9-1E98-C6C7-519F-C1C3097534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2139" y="2840716"/>
            <a:ext cx="5334000" cy="401728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813CE86-9F3C-9E63-FAE4-2DC3987C7A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038" y="566530"/>
            <a:ext cx="5932962" cy="629147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F3A27D1-C4AD-76CF-87C0-5F4C8740809E}"/>
              </a:ext>
            </a:extLst>
          </p:cNvPr>
          <p:cNvSpPr txBox="1"/>
          <p:nvPr/>
        </p:nvSpPr>
        <p:spPr>
          <a:xfrm>
            <a:off x="974035" y="43310"/>
            <a:ext cx="117049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+mj-lt"/>
              </a:rPr>
              <a:t>Phylogenetic analysis of Ty4/Tsu4 sequences in </a:t>
            </a:r>
            <a:r>
              <a:rPr lang="en-US" sz="2800" i="1" dirty="0">
                <a:effectLst/>
                <a:latin typeface="+mj-lt"/>
              </a:rPr>
              <a:t>Saccharomyces </a:t>
            </a:r>
            <a:r>
              <a:rPr lang="en-US" sz="2800" dirty="0">
                <a:effectLst/>
                <a:latin typeface="+mj-lt"/>
              </a:rPr>
              <a:t>species</a:t>
            </a:r>
            <a:endParaRPr lang="en-US" sz="2800" dirty="0">
              <a:latin typeface="+mj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096C1B-4213-521F-8A04-DB206443898E}"/>
              </a:ext>
            </a:extLst>
          </p:cNvPr>
          <p:cNvSpPr txBox="1"/>
          <p:nvPr/>
        </p:nvSpPr>
        <p:spPr>
          <a:xfrm>
            <a:off x="5862320" y="873760"/>
            <a:ext cx="55372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Full-length elements of the Ty4 subfamily are only found in </a:t>
            </a:r>
            <a:r>
              <a:rPr lang="en-US" i="1" dirty="0"/>
              <a:t>S. </a:t>
            </a:r>
            <a:r>
              <a:rPr lang="en-US" i="1" dirty="0" err="1"/>
              <a:t>cer</a:t>
            </a:r>
            <a:r>
              <a:rPr lang="en-US" i="1" dirty="0"/>
              <a:t>/S. par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Full-length Tsu4 elements are found in all yeast species.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Tsu4 elements show evidence of HTT and recombination.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69AD38-78DF-ACA8-2674-0653AE664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208C6-5F88-1244-90C0-AF2D9D86E3DF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71834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79EE1F1-7B4D-2AF6-ED9E-0C48CF4E12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676" y="1371440"/>
            <a:ext cx="5909147" cy="525322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5B95B65C-9F0D-B650-9925-93B0AA6625BE}"/>
              </a:ext>
            </a:extLst>
          </p:cNvPr>
          <p:cNvGrpSpPr/>
          <p:nvPr/>
        </p:nvGrpSpPr>
        <p:grpSpPr>
          <a:xfrm>
            <a:off x="49237" y="50944"/>
            <a:ext cx="2349305" cy="3378056"/>
            <a:chOff x="569741" y="795246"/>
            <a:chExt cx="3701913" cy="5322966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2BFDCA7F-AC0D-283E-113E-DB7165A96D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6363" r="21528"/>
            <a:stretch/>
          </p:blipFill>
          <p:spPr>
            <a:xfrm>
              <a:off x="569741" y="795246"/>
              <a:ext cx="3619617" cy="5322966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3D2C721-ED7C-1405-B6F0-38113DAFBC29}"/>
                </a:ext>
              </a:extLst>
            </p:cNvPr>
            <p:cNvSpPr/>
            <p:nvPr/>
          </p:nvSpPr>
          <p:spPr>
            <a:xfrm>
              <a:off x="3419979" y="795246"/>
              <a:ext cx="851675" cy="176507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63D948A8-12EB-1033-227E-3C0A88C3CB12}"/>
              </a:ext>
            </a:extLst>
          </p:cNvPr>
          <p:cNvSpPr txBox="1"/>
          <p:nvPr/>
        </p:nvSpPr>
        <p:spPr>
          <a:xfrm>
            <a:off x="3337560" y="233340"/>
            <a:ext cx="63212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>
                <a:latin typeface="+mj-lt"/>
              </a:rPr>
              <a:t>S. cerevisiae </a:t>
            </a:r>
            <a:r>
              <a:rPr lang="en-US" sz="3600" dirty="0">
                <a:latin typeface="+mj-lt"/>
              </a:rPr>
              <a:t>and </a:t>
            </a:r>
            <a:r>
              <a:rPr lang="en-US" sz="3600" i="1" dirty="0">
                <a:latin typeface="+mj-lt"/>
              </a:rPr>
              <a:t>S. paradoxus </a:t>
            </a:r>
            <a:endParaRPr lang="en-US" sz="3600" dirty="0">
              <a:latin typeface="+mj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58DDEF-F182-B610-60CA-AC7F518E7E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208C6-5F88-1244-90C0-AF2D9D86E3DF}" type="slidenum">
              <a:rPr lang="en-US" smtClean="0"/>
              <a:t>33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7C33DE-EC1E-3A0E-8569-4CE84D1CE7D0}"/>
              </a:ext>
            </a:extLst>
          </p:cNvPr>
          <p:cNvSpPr txBox="1"/>
          <p:nvPr/>
        </p:nvSpPr>
        <p:spPr>
          <a:xfrm>
            <a:off x="7607821" y="1571866"/>
            <a:ext cx="424140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Two clades of Tsu4 sequences in </a:t>
            </a:r>
            <a:r>
              <a:rPr lang="en-US" i="1" dirty="0"/>
              <a:t>S. </a:t>
            </a:r>
            <a:r>
              <a:rPr lang="en-US" i="1" dirty="0" err="1"/>
              <a:t>cer</a:t>
            </a:r>
            <a:r>
              <a:rPr lang="en-US" i="1" dirty="0"/>
              <a:t>.</a:t>
            </a:r>
          </a:p>
          <a:p>
            <a:pPr marL="742950" lvl="1" indent="-285750">
              <a:buFont typeface="Wingdings" pitchFamily="2" charset="2"/>
              <a:buChar char="Ø"/>
            </a:pPr>
            <a:r>
              <a:rPr lang="en-US" dirty="0"/>
              <a:t>Two HTT events from </a:t>
            </a:r>
            <a:r>
              <a:rPr lang="en-US" i="1" dirty="0"/>
              <a:t>S. par </a:t>
            </a:r>
            <a:r>
              <a:rPr lang="en-US" dirty="0"/>
              <a:t>to </a:t>
            </a:r>
            <a:r>
              <a:rPr lang="en-US" i="1" dirty="0"/>
              <a:t>S. </a:t>
            </a:r>
            <a:r>
              <a:rPr lang="en-US" i="1" dirty="0" err="1"/>
              <a:t>cer</a:t>
            </a:r>
            <a:r>
              <a:rPr lang="en-US" i="1" dirty="0"/>
              <a:t>.</a:t>
            </a:r>
          </a:p>
          <a:p>
            <a:pPr marL="742950" lvl="1" indent="-285750">
              <a:buFont typeface="Wingdings" pitchFamily="2" charset="2"/>
              <a:buChar char="Ø"/>
            </a:pPr>
            <a:r>
              <a:rPr lang="en-US" dirty="0"/>
              <a:t>Co-existence of Ty4/Tsu4 full-length elements in CQS.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Two clades of Tsu4 sequences in </a:t>
            </a:r>
            <a:r>
              <a:rPr lang="en-US" i="1" dirty="0"/>
              <a:t>S. par </a:t>
            </a:r>
            <a:r>
              <a:rPr lang="en-US" dirty="0"/>
              <a:t>with incongruence between host and TE phylogeny.</a:t>
            </a:r>
          </a:p>
          <a:p>
            <a:pPr marL="742950" lvl="1" indent="-285750">
              <a:buFont typeface="Wingdings" pitchFamily="2" charset="2"/>
              <a:buChar char="Ø"/>
            </a:pP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Two HTTs of Tsu4 into </a:t>
            </a:r>
            <a:r>
              <a:rPr lang="en-US" b="0" i="1" dirty="0">
                <a:solidFill>
                  <a:srgbClr val="1F2328"/>
                </a:solidFill>
                <a:effectLst/>
                <a:latin typeface="-apple-system"/>
              </a:rPr>
              <a:t>S. par</a:t>
            </a: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, one in North America and one in South America</a:t>
            </a:r>
            <a:r>
              <a:rPr lang="en-US" dirty="0"/>
              <a:t>?</a:t>
            </a:r>
          </a:p>
          <a:p>
            <a:pPr marL="742950" lvl="1" indent="-285750">
              <a:buFont typeface="Wingdings" pitchFamily="2" charset="2"/>
              <a:buChar char="Ø"/>
            </a:pPr>
            <a:r>
              <a:rPr lang="en-US" dirty="0"/>
              <a:t>Incomplete lineage sorting?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3410231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EE351DC-93D1-4306-1BD9-9E5F101035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1276" y="1739972"/>
            <a:ext cx="6536421" cy="432807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8DE5AC7-62D0-5239-8E4D-533A7851F813}"/>
              </a:ext>
            </a:extLst>
          </p:cNvPr>
          <p:cNvSpPr txBox="1"/>
          <p:nvPr/>
        </p:nvSpPr>
        <p:spPr>
          <a:xfrm>
            <a:off x="4800600" y="218661"/>
            <a:ext cx="63212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>
                <a:latin typeface="+mj-lt"/>
              </a:rPr>
              <a:t>S. uvarum </a:t>
            </a:r>
            <a:r>
              <a:rPr lang="en-US" sz="3600" dirty="0">
                <a:latin typeface="+mj-lt"/>
              </a:rPr>
              <a:t>and </a:t>
            </a:r>
            <a:r>
              <a:rPr lang="en-US" sz="3600" i="1" dirty="0">
                <a:latin typeface="+mj-lt"/>
              </a:rPr>
              <a:t>S. eubayanus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D264B4-2C8B-30D0-86A7-E41804DF2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208C6-5F88-1244-90C0-AF2D9D86E3DF}" type="slidenum">
              <a:rPr lang="en-US" smtClean="0"/>
              <a:t>34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B23D019-B73F-A6AB-7AE2-B437BAE03BEF}"/>
              </a:ext>
            </a:extLst>
          </p:cNvPr>
          <p:cNvGrpSpPr/>
          <p:nvPr/>
        </p:nvGrpSpPr>
        <p:grpSpPr>
          <a:xfrm>
            <a:off x="49237" y="50944"/>
            <a:ext cx="2297078" cy="3378056"/>
            <a:chOff x="569741" y="795246"/>
            <a:chExt cx="3619617" cy="532296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FC8D1C5-CA53-2C98-5293-79B74E810F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363" r="21528"/>
            <a:stretch/>
          </p:blipFill>
          <p:spPr>
            <a:xfrm>
              <a:off x="569741" y="795246"/>
              <a:ext cx="3619617" cy="5322966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3CD4ACE-E51C-A926-82DC-FF4B917C7164}"/>
                </a:ext>
              </a:extLst>
            </p:cNvPr>
            <p:cNvSpPr/>
            <p:nvPr/>
          </p:nvSpPr>
          <p:spPr>
            <a:xfrm>
              <a:off x="3220476" y="2577011"/>
              <a:ext cx="851675" cy="99191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F6B048D5-5C93-168A-3E9C-4119A3C19A15}"/>
              </a:ext>
            </a:extLst>
          </p:cNvPr>
          <p:cNvSpPr txBox="1"/>
          <p:nvPr/>
        </p:nvSpPr>
        <p:spPr>
          <a:xfrm>
            <a:off x="8079089" y="1595683"/>
            <a:ext cx="4112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Two groups of Tsu4 in </a:t>
            </a:r>
            <a:r>
              <a:rPr lang="en-US" i="1" dirty="0"/>
              <a:t>S. </a:t>
            </a:r>
            <a:r>
              <a:rPr lang="en-US" i="1" dirty="0" err="1"/>
              <a:t>eub</a:t>
            </a:r>
            <a:r>
              <a:rPr lang="en-US" i="1" dirty="0"/>
              <a:t> </a:t>
            </a:r>
            <a:r>
              <a:rPr lang="en-US" dirty="0"/>
              <a:t>with incongruence between host and TE phylogeny.</a:t>
            </a:r>
          </a:p>
          <a:p>
            <a:pPr marL="742950" lvl="1" indent="-285750">
              <a:buFont typeface="Wingdings" pitchFamily="2" charset="2"/>
              <a:buChar char="Ø"/>
            </a:pPr>
            <a:r>
              <a:rPr lang="en-US" dirty="0"/>
              <a:t>HTT of a distinct Tsu4 sequence into Holarctic </a:t>
            </a:r>
            <a:r>
              <a:rPr lang="en-US" i="1" dirty="0"/>
              <a:t>S. </a:t>
            </a:r>
            <a:r>
              <a:rPr lang="en-US" i="1" dirty="0" err="1"/>
              <a:t>eub</a:t>
            </a:r>
            <a:r>
              <a:rPr lang="en-US" dirty="0"/>
              <a:t>?</a:t>
            </a:r>
          </a:p>
          <a:p>
            <a:pPr marL="742950" lvl="1" indent="-285750">
              <a:buFont typeface="Wingdings" pitchFamily="2" charset="2"/>
              <a:buChar char="Ø"/>
            </a:pPr>
            <a:r>
              <a:rPr lang="en-US" dirty="0"/>
              <a:t>Incomplete lineage sorting?</a:t>
            </a:r>
          </a:p>
          <a:p>
            <a:pPr marL="742950" lvl="1" indent="-285750">
              <a:buFont typeface="Wingdings" pitchFamily="2" charset="2"/>
              <a:buChar char="Ø"/>
            </a:pPr>
            <a:r>
              <a:rPr lang="en-US" dirty="0"/>
              <a:t>Holarctic </a:t>
            </a:r>
            <a:r>
              <a:rPr lang="en-US" i="1" dirty="0"/>
              <a:t>S. </a:t>
            </a:r>
            <a:r>
              <a:rPr lang="en-US" i="1" dirty="0" err="1"/>
              <a:t>eub</a:t>
            </a:r>
            <a:r>
              <a:rPr lang="en-US" i="1" dirty="0"/>
              <a:t> </a:t>
            </a:r>
            <a:r>
              <a:rPr lang="en-US" dirty="0"/>
              <a:t>is the closest group to </a:t>
            </a:r>
            <a:r>
              <a:rPr lang="en-US" i="1" dirty="0"/>
              <a:t>S. par/S. </a:t>
            </a:r>
            <a:r>
              <a:rPr lang="en-US" i="1" dirty="0" err="1"/>
              <a:t>cer</a:t>
            </a:r>
            <a:r>
              <a:rPr lang="en-US" i="1" dirty="0"/>
              <a:t> </a:t>
            </a:r>
            <a:r>
              <a:rPr lang="en-US" dirty="0"/>
              <a:t>Tsu4.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Tsu4 sequences in </a:t>
            </a:r>
            <a:r>
              <a:rPr lang="en-US" i="1" dirty="0"/>
              <a:t>S. </a:t>
            </a:r>
            <a:r>
              <a:rPr lang="en-US" i="1" dirty="0" err="1"/>
              <a:t>uva</a:t>
            </a:r>
            <a:r>
              <a:rPr lang="en-US" i="1" dirty="0"/>
              <a:t> </a:t>
            </a:r>
            <a:r>
              <a:rPr lang="en-US" dirty="0"/>
              <a:t>form a monophyletic group.</a:t>
            </a:r>
          </a:p>
        </p:txBody>
      </p:sp>
    </p:spTree>
    <p:extLst>
      <p:ext uri="{BB962C8B-B14F-4D97-AF65-F5344CB8AC3E}">
        <p14:creationId xmlns:p14="http://schemas.microsoft.com/office/powerpoint/2010/main" val="389110766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30EE0E5-0BF9-8AA2-ACE7-AD3F7D4870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4915" y="864992"/>
            <a:ext cx="5545633" cy="579431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5CEE589-DF50-AB32-B364-E9272B196FC8}"/>
              </a:ext>
            </a:extLst>
          </p:cNvPr>
          <p:cNvSpPr txBox="1"/>
          <p:nvPr/>
        </p:nvSpPr>
        <p:spPr>
          <a:xfrm>
            <a:off x="4800600" y="218661"/>
            <a:ext cx="63212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>
                <a:latin typeface="+mj-lt"/>
              </a:rPr>
              <a:t>S. </a:t>
            </a:r>
            <a:r>
              <a:rPr lang="en-US" sz="3600" i="1" dirty="0" err="1">
                <a:latin typeface="+mj-lt"/>
              </a:rPr>
              <a:t>mikatae</a:t>
            </a:r>
            <a:r>
              <a:rPr lang="en-US" sz="3600" i="1" dirty="0">
                <a:latin typeface="+mj-lt"/>
              </a:rPr>
              <a:t> </a:t>
            </a:r>
            <a:r>
              <a:rPr lang="en-US" sz="3600" dirty="0">
                <a:latin typeface="+mj-lt"/>
              </a:rPr>
              <a:t>and </a:t>
            </a:r>
            <a:r>
              <a:rPr lang="en-US" sz="3600" i="1" dirty="0">
                <a:latin typeface="+mj-lt"/>
              </a:rPr>
              <a:t>S. </a:t>
            </a:r>
            <a:r>
              <a:rPr lang="en-US" sz="3600" i="1" dirty="0" err="1">
                <a:latin typeface="+mj-lt"/>
              </a:rPr>
              <a:t>jurei</a:t>
            </a:r>
            <a:endParaRPr lang="en-US" sz="3600" i="1" dirty="0">
              <a:latin typeface="+mj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458624-5F01-20DE-CD58-0578E6F235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208C6-5F88-1244-90C0-AF2D9D86E3DF}" type="slidenum">
              <a:rPr lang="en-US" smtClean="0"/>
              <a:t>35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5DEB5B7-0F09-C4B2-C6E5-D445FE7C8FD9}"/>
              </a:ext>
            </a:extLst>
          </p:cNvPr>
          <p:cNvGrpSpPr/>
          <p:nvPr/>
        </p:nvGrpSpPr>
        <p:grpSpPr>
          <a:xfrm>
            <a:off x="49237" y="50944"/>
            <a:ext cx="2297078" cy="3378056"/>
            <a:chOff x="569741" y="795246"/>
            <a:chExt cx="3619617" cy="532296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6EEF2F7-8FE9-1DDF-8CB2-69CF726EEF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6363" r="21528"/>
            <a:stretch/>
          </p:blipFill>
          <p:spPr>
            <a:xfrm>
              <a:off x="569741" y="795246"/>
              <a:ext cx="3619617" cy="5322966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A3DF4FC-6D74-34CA-9B51-E96BFCB25212}"/>
                </a:ext>
              </a:extLst>
            </p:cNvPr>
            <p:cNvSpPr/>
            <p:nvPr/>
          </p:nvSpPr>
          <p:spPr>
            <a:xfrm>
              <a:off x="1788934" y="3456729"/>
              <a:ext cx="2209929" cy="1758173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B9C7611A-A986-5229-34E6-C30F8869D711}"/>
              </a:ext>
            </a:extLst>
          </p:cNvPr>
          <p:cNvSpPr txBox="1"/>
          <p:nvPr/>
        </p:nvSpPr>
        <p:spPr>
          <a:xfrm>
            <a:off x="7200548" y="1594306"/>
            <a:ext cx="517119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Tsu4 sequences in </a:t>
            </a:r>
            <a:r>
              <a:rPr lang="en-US" i="1" dirty="0"/>
              <a:t>S. </a:t>
            </a:r>
            <a:r>
              <a:rPr lang="en-US" i="1" dirty="0" err="1"/>
              <a:t>jur</a:t>
            </a:r>
            <a:r>
              <a:rPr lang="en-US" i="1" dirty="0"/>
              <a:t> </a:t>
            </a:r>
            <a:r>
              <a:rPr lang="en-US" dirty="0"/>
              <a:t>form a monophyletic group, closest to </a:t>
            </a:r>
            <a:r>
              <a:rPr lang="en-US" i="1" dirty="0"/>
              <a:t>S. </a:t>
            </a:r>
            <a:r>
              <a:rPr lang="en-US" i="1" dirty="0" err="1"/>
              <a:t>uva</a:t>
            </a:r>
            <a:r>
              <a:rPr lang="en-US" dirty="0"/>
              <a:t>/</a:t>
            </a:r>
            <a:r>
              <a:rPr lang="en-US" i="1" dirty="0"/>
              <a:t>S. </a:t>
            </a:r>
            <a:r>
              <a:rPr lang="en-US" i="1" dirty="0" err="1"/>
              <a:t>eub</a:t>
            </a:r>
            <a:r>
              <a:rPr lang="en-US" i="1" dirty="0"/>
              <a:t> </a:t>
            </a:r>
            <a:r>
              <a:rPr lang="en-US" dirty="0"/>
              <a:t>Tsu4.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Two distinct groups of Tsu4 are found in </a:t>
            </a:r>
            <a:r>
              <a:rPr lang="en-US" i="1" dirty="0"/>
              <a:t>S. </a:t>
            </a:r>
            <a:r>
              <a:rPr lang="en-US" i="1" dirty="0" err="1"/>
              <a:t>mik</a:t>
            </a:r>
            <a:r>
              <a:rPr lang="en-US" i="1" dirty="0"/>
              <a:t>.</a:t>
            </a:r>
          </a:p>
          <a:p>
            <a:pPr marL="742950" lvl="1" indent="-285750">
              <a:buFont typeface="Wingdings" pitchFamily="2" charset="2"/>
              <a:buChar char="Ø"/>
            </a:pPr>
            <a:r>
              <a:rPr lang="en-US" dirty="0"/>
              <a:t>Difference between “Recombinant” and “Pure” Tsu4 groups in </a:t>
            </a:r>
            <a:r>
              <a:rPr lang="en-US" i="1" dirty="0"/>
              <a:t>S. </a:t>
            </a:r>
            <a:r>
              <a:rPr lang="en-US" i="1" dirty="0" err="1"/>
              <a:t>mik</a:t>
            </a:r>
            <a:r>
              <a:rPr lang="en-US" dirty="0"/>
              <a:t>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3C728B9-1D5E-7258-1DB2-10319C5A8A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1670" y="3347076"/>
            <a:ext cx="4397859" cy="331223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A322F10-B1A1-AFB8-153B-D4DFCD6E3188}"/>
              </a:ext>
            </a:extLst>
          </p:cNvPr>
          <p:cNvSpPr/>
          <p:nvPr/>
        </p:nvSpPr>
        <p:spPr>
          <a:xfrm>
            <a:off x="10405712" y="5270707"/>
            <a:ext cx="403817" cy="3651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0953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44859BD-7907-CFA7-5690-C1EF59026782}"/>
              </a:ext>
            </a:extLst>
          </p:cNvPr>
          <p:cNvSpPr txBox="1"/>
          <p:nvPr/>
        </p:nvSpPr>
        <p:spPr>
          <a:xfrm>
            <a:off x="285751" y="162642"/>
            <a:ext cx="1168273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latin typeface="+mj-lt"/>
              </a:rPr>
              <a:t>Sequence divergence reveals recombinant Ty4/Tsu4 subfamily in </a:t>
            </a:r>
            <a:r>
              <a:rPr lang="en-US" sz="3000" i="1" dirty="0">
                <a:latin typeface="+mj-lt"/>
              </a:rPr>
              <a:t>S. </a:t>
            </a:r>
            <a:r>
              <a:rPr lang="en-US" sz="3000" i="1" dirty="0" err="1">
                <a:latin typeface="+mj-lt"/>
              </a:rPr>
              <a:t>mikatae</a:t>
            </a:r>
            <a:endParaRPr lang="en-US" sz="3000" i="1" dirty="0">
              <a:latin typeface="+mj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55271D-0854-1A73-FE33-0FF564EEE6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208C6-5F88-1244-90C0-AF2D9D86E3DF}" type="slidenum">
              <a:rPr lang="en-US" smtClean="0"/>
              <a:t>36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F0D44C-B7EB-4FD2-1FBB-8994762D19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689" y="716640"/>
            <a:ext cx="5993423" cy="611573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0B5BF99-4AA5-F0A4-DF08-494D6678B0F3}"/>
              </a:ext>
            </a:extLst>
          </p:cNvPr>
          <p:cNvSpPr txBox="1"/>
          <p:nvPr/>
        </p:nvSpPr>
        <p:spPr>
          <a:xfrm>
            <a:off x="7158181" y="1477818"/>
            <a:ext cx="45442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First 1/3 part of “recombinant” Ty4/Tsu4 shows more sequences similarity to Ty4 rather than Tsu4.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6157B91-1714-DCBD-FCE9-CA55A64F866C}"/>
              </a:ext>
            </a:extLst>
          </p:cNvPr>
          <p:cNvSpPr/>
          <p:nvPr/>
        </p:nvSpPr>
        <p:spPr>
          <a:xfrm>
            <a:off x="1063107" y="1047245"/>
            <a:ext cx="765694" cy="212082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E17EBC-F50D-BA66-5D79-9A73FBD722C2}"/>
              </a:ext>
            </a:extLst>
          </p:cNvPr>
          <p:cNvSpPr/>
          <p:nvPr/>
        </p:nvSpPr>
        <p:spPr>
          <a:xfrm>
            <a:off x="1058490" y="4062918"/>
            <a:ext cx="765694" cy="212082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2092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B189E8B-CCA0-48ED-13EC-445372A413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9526" b="50720"/>
          <a:stretch/>
        </p:blipFill>
        <p:spPr>
          <a:xfrm>
            <a:off x="661182" y="753348"/>
            <a:ext cx="2838480" cy="282785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ADE23E8-A509-8E20-372F-EFAB484FCC9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776"/>
          <a:stretch/>
        </p:blipFill>
        <p:spPr>
          <a:xfrm>
            <a:off x="3834149" y="753349"/>
            <a:ext cx="6951849" cy="5257740"/>
          </a:xfrm>
          <a:prstGeom prst="rect">
            <a:avLst/>
          </a:prstGeom>
        </p:spPr>
      </p:pic>
      <p:pic>
        <p:nvPicPr>
          <p:cNvPr id="2" name="Content Placeholder 4">
            <a:extLst>
              <a:ext uri="{FF2B5EF4-FFF2-40B4-BE49-F238E27FC236}">
                <a16:creationId xmlns:a16="http://schemas.microsoft.com/office/drawing/2014/main" id="{A3301BD0-A9EF-D822-4F16-3EF09E8AC3D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091" b="15828"/>
          <a:stretch/>
        </p:blipFill>
        <p:spPr>
          <a:xfrm>
            <a:off x="359479" y="3711060"/>
            <a:ext cx="2821069" cy="28278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10EC33A-BD8E-AEFA-5F7E-95D96B5BAD0F}"/>
              </a:ext>
            </a:extLst>
          </p:cNvPr>
          <p:cNvSpPr txBox="1"/>
          <p:nvPr/>
        </p:nvSpPr>
        <p:spPr>
          <a:xfrm>
            <a:off x="824947" y="312939"/>
            <a:ext cx="1116164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+mj-lt"/>
              </a:rPr>
              <a:t>ML phylogeny for 5' and 3' internal regions from Tsu4 full-length elements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845D1E-8BDE-1622-C8D1-5E9717064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208C6-5F88-1244-90C0-AF2D9D86E3DF}" type="slidenum">
              <a:rPr lang="en-US" smtClean="0"/>
              <a:t>37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B2BD9F-F218-132F-33BD-F55100434BD1}"/>
              </a:ext>
            </a:extLst>
          </p:cNvPr>
          <p:cNvSpPr/>
          <p:nvPr/>
        </p:nvSpPr>
        <p:spPr>
          <a:xfrm>
            <a:off x="604911" y="753348"/>
            <a:ext cx="309489" cy="3151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1CB18F-811C-55F6-AFF1-8763E24F85D5}"/>
              </a:ext>
            </a:extLst>
          </p:cNvPr>
          <p:cNvSpPr txBox="1"/>
          <p:nvPr/>
        </p:nvSpPr>
        <p:spPr>
          <a:xfrm>
            <a:off x="3221696" y="6011089"/>
            <a:ext cx="81321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Recombinant Tsu4/Ty4 elements in </a:t>
            </a:r>
            <a:r>
              <a:rPr lang="en-US" i="1" dirty="0"/>
              <a:t>S. </a:t>
            </a:r>
            <a:r>
              <a:rPr lang="en-US" i="1" dirty="0" err="1"/>
              <a:t>mik</a:t>
            </a:r>
            <a:r>
              <a:rPr lang="en-US" i="1" dirty="0"/>
              <a:t> </a:t>
            </a:r>
            <a:r>
              <a:rPr lang="en-US" dirty="0"/>
              <a:t>reveal the HTT of Tsu4 subfamily into </a:t>
            </a:r>
            <a:r>
              <a:rPr lang="en-US" i="1" dirty="0"/>
              <a:t>S. </a:t>
            </a:r>
            <a:r>
              <a:rPr lang="en-US" i="1" dirty="0" err="1"/>
              <a:t>mik</a:t>
            </a:r>
            <a:r>
              <a:rPr lang="en-US" dirty="0"/>
              <a:t>, followed by the co-existence and recombination of two subfamilies.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9D9C425-E00B-E8BF-BE82-39F1CAD096B0}"/>
              </a:ext>
            </a:extLst>
          </p:cNvPr>
          <p:cNvGrpSpPr/>
          <p:nvPr/>
        </p:nvGrpSpPr>
        <p:grpSpPr>
          <a:xfrm>
            <a:off x="8675158" y="2076951"/>
            <a:ext cx="5165776" cy="4781049"/>
            <a:chOff x="9520744" y="1940426"/>
            <a:chExt cx="3657600" cy="3385196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41BCA8A-A2C1-D790-0BF4-E53B999567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45659"/>
            <a:stretch/>
          </p:blipFill>
          <p:spPr>
            <a:xfrm>
              <a:off x="9520744" y="2841136"/>
              <a:ext cx="3657600" cy="2484486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8436932F-560A-13D8-CBF9-E44C6BA7B20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52488" b="38654"/>
            <a:stretch/>
          </p:blipFill>
          <p:spPr>
            <a:xfrm>
              <a:off x="9520744" y="1940426"/>
              <a:ext cx="3657600" cy="404985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F3519084-8BC4-DA3E-2024-002491D787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45659" b="41961"/>
            <a:stretch/>
          </p:blipFill>
          <p:spPr>
            <a:xfrm>
              <a:off x="9520744" y="2238798"/>
              <a:ext cx="3657600" cy="5659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523793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BC173-BB36-C894-5AFA-CABDAC1DB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for Chapter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44B6E3-4384-746D-7D2A-4938C289E4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89100"/>
            <a:ext cx="10515600" cy="4667250"/>
          </a:xfrm>
        </p:spPr>
        <p:txBody>
          <a:bodyPr>
            <a:normAutofit fontScale="92500" lnSpcReduction="10000"/>
          </a:bodyPr>
          <a:lstStyle/>
          <a:p>
            <a:r>
              <a:rPr lang="en-US" sz="2800" dirty="0"/>
              <a:t>Resolved ancestral states of Ty4/Tsu4 subfamilies among several </a:t>
            </a:r>
            <a:r>
              <a:rPr lang="en-US" i="1" dirty="0"/>
              <a:t>Saccharomyces </a:t>
            </a:r>
            <a:r>
              <a:rPr lang="en-US" dirty="0"/>
              <a:t>yeasts:</a:t>
            </a:r>
          </a:p>
          <a:p>
            <a:pPr lvl="1"/>
            <a:r>
              <a:rPr lang="en-US" i="1" dirty="0"/>
              <a:t>S. </a:t>
            </a:r>
            <a:r>
              <a:rPr lang="en-US" i="1" dirty="0" err="1"/>
              <a:t>cer</a:t>
            </a:r>
            <a:r>
              <a:rPr lang="en-US" i="1" dirty="0"/>
              <a:t> &amp; S. par</a:t>
            </a:r>
            <a:r>
              <a:rPr lang="en-US" dirty="0"/>
              <a:t>: Ancestral state is Ty4 subfamily. Tsu4 is found in restricted lineages.</a:t>
            </a:r>
          </a:p>
          <a:p>
            <a:pPr lvl="1"/>
            <a:r>
              <a:rPr lang="en-US" i="1" dirty="0"/>
              <a:t>S. </a:t>
            </a:r>
            <a:r>
              <a:rPr lang="en-US" i="1" dirty="0" err="1"/>
              <a:t>uva</a:t>
            </a:r>
            <a:r>
              <a:rPr lang="en-US" i="1" dirty="0"/>
              <a:t> &amp; S. </a:t>
            </a:r>
            <a:r>
              <a:rPr lang="en-US" i="1" dirty="0" err="1"/>
              <a:t>eub</a:t>
            </a:r>
            <a:r>
              <a:rPr lang="en-US" dirty="0"/>
              <a:t>: Ancestral state is Tsu4 subfamily.</a:t>
            </a:r>
          </a:p>
          <a:p>
            <a:pPr lvl="1"/>
            <a:r>
              <a:rPr lang="en-US" i="1" dirty="0"/>
              <a:t>S. </a:t>
            </a:r>
            <a:r>
              <a:rPr lang="en-US" i="1" dirty="0" err="1"/>
              <a:t>mik</a:t>
            </a:r>
            <a:r>
              <a:rPr lang="en-US" i="1" dirty="0"/>
              <a:t> &amp; S. </a:t>
            </a:r>
            <a:r>
              <a:rPr lang="en-US" i="1" dirty="0" err="1"/>
              <a:t>jur</a:t>
            </a:r>
            <a:r>
              <a:rPr lang="en-US" dirty="0"/>
              <a:t>: Both Ty4 and Tsu4 subfamilies are present.</a:t>
            </a:r>
          </a:p>
          <a:p>
            <a:r>
              <a:rPr lang="en-US" dirty="0"/>
              <a:t>Identified multiple HTT events involving Ty4/Tsu4 subfamilies in yeast:</a:t>
            </a:r>
          </a:p>
          <a:p>
            <a:pPr lvl="1"/>
            <a:r>
              <a:rPr lang="en-US" dirty="0"/>
              <a:t>Two HTTs that introduced Tsu4 subfamily into N. American and S. American </a:t>
            </a:r>
            <a:r>
              <a:rPr lang="en-US" i="1" dirty="0"/>
              <a:t>S. par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Two HTTs that introduced Tsu4 from </a:t>
            </a:r>
            <a:r>
              <a:rPr lang="en-US" i="1" dirty="0"/>
              <a:t>S. par </a:t>
            </a:r>
            <a:r>
              <a:rPr lang="en-US" dirty="0"/>
              <a:t>into Central/South American </a:t>
            </a:r>
            <a:r>
              <a:rPr lang="en-US" i="1" dirty="0"/>
              <a:t>S. </a:t>
            </a:r>
            <a:r>
              <a:rPr lang="en-US" i="1" dirty="0" err="1"/>
              <a:t>cer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One HTT that introduced divergent Tsu4 sequence into Holarctic </a:t>
            </a:r>
            <a:r>
              <a:rPr lang="en-US" i="1" dirty="0"/>
              <a:t>S. </a:t>
            </a:r>
            <a:r>
              <a:rPr lang="en-US" i="1" dirty="0" err="1"/>
              <a:t>eub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HTT that introduced Tsu4 into the common ancestor of </a:t>
            </a:r>
            <a:r>
              <a:rPr lang="en-US" i="1" dirty="0"/>
              <a:t>S. </a:t>
            </a:r>
            <a:r>
              <a:rPr lang="en-US" i="1" dirty="0" err="1"/>
              <a:t>mik</a:t>
            </a:r>
            <a:r>
              <a:rPr lang="en-US" i="1" dirty="0"/>
              <a:t>/S. </a:t>
            </a:r>
            <a:r>
              <a:rPr lang="en-US" i="1" dirty="0" err="1"/>
              <a:t>jur</a:t>
            </a:r>
            <a:r>
              <a:rPr lang="en-US" dirty="0"/>
              <a:t>.</a:t>
            </a:r>
          </a:p>
          <a:p>
            <a:r>
              <a:rPr lang="en-US" dirty="0"/>
              <a:t>Found co-existence and recombination of Ty4 and Tsu4 subfamilies in </a:t>
            </a:r>
            <a:r>
              <a:rPr lang="en-US" i="1" dirty="0"/>
              <a:t>S. </a:t>
            </a:r>
            <a:r>
              <a:rPr lang="en-US" i="1" dirty="0" err="1"/>
              <a:t>mik</a:t>
            </a:r>
            <a:r>
              <a:rPr lang="en-US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D7C899-2B73-2367-6284-ACAA70F827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B0E2E-2C5A-5546-8B2D-3C99B9BC0865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650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7EF036-9880-898B-C659-D95599B43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74FE43-DC4E-CB7F-002F-D3B9A3A293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9544"/>
            <a:ext cx="10515600" cy="5235576"/>
          </a:xfrm>
        </p:spPr>
        <p:txBody>
          <a:bodyPr>
            <a:normAutofit/>
          </a:bodyPr>
          <a:lstStyle/>
          <a:p>
            <a:r>
              <a:rPr lang="en-US" dirty="0"/>
              <a:t>The reimplementation of McClintock 2 facilitated installation, execution, and evaluation of short-read TE detectors.</a:t>
            </a:r>
          </a:p>
          <a:p>
            <a:r>
              <a:rPr lang="en-US" dirty="0"/>
              <a:t>The reproducible simulation system identified best-in-class component methods, which revealed new insights into yeast TE insertion preferences.</a:t>
            </a:r>
          </a:p>
          <a:p>
            <a:r>
              <a:rPr lang="en-US" dirty="0"/>
              <a:t>TE content scan from WGS data resolved ancestral states of subfamilies in the Ty4 family among </a:t>
            </a:r>
            <a:r>
              <a:rPr lang="en-US" i="1" dirty="0"/>
              <a:t>Saccharomyces </a:t>
            </a:r>
            <a:r>
              <a:rPr lang="en-US" dirty="0"/>
              <a:t>yeasts</a:t>
            </a:r>
            <a:r>
              <a:rPr lang="en-US" i="1" dirty="0"/>
              <a:t>.</a:t>
            </a:r>
            <a:r>
              <a:rPr lang="en-US" dirty="0"/>
              <a:t> </a:t>
            </a:r>
          </a:p>
          <a:p>
            <a:r>
              <a:rPr lang="en-US" dirty="0"/>
              <a:t>Phylogenetic analysis of TE sequences annotated from WGAs revealed the important role of HTT and recombination events in shaping TE content in </a:t>
            </a:r>
            <a:r>
              <a:rPr lang="en-US" i="1" dirty="0"/>
              <a:t>Saccharomyces </a:t>
            </a:r>
            <a:r>
              <a:rPr lang="en-US" dirty="0"/>
              <a:t>yeasts.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9311FF-FD0C-A94B-5171-C800243EA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208C6-5F88-1244-90C0-AF2D9D86E3DF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4216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B416D7-1C5A-26FE-D516-E0571999E0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LTR retrotransposons are the only TE class in </a:t>
            </a:r>
            <a:r>
              <a:rPr lang="en-US" sz="4400" dirty="0">
                <a:effectLst/>
              </a:rPr>
              <a:t>yeast</a:t>
            </a:r>
            <a:endParaRPr lang="en-US" dirty="0"/>
          </a:p>
        </p:txBody>
      </p:sp>
      <p:pic>
        <p:nvPicPr>
          <p:cNvPr id="3" name="Content Placeholder 7">
            <a:extLst>
              <a:ext uri="{FF2B5EF4-FFF2-40B4-BE49-F238E27FC236}">
                <a16:creationId xmlns:a16="http://schemas.microsoft.com/office/drawing/2014/main" id="{294F9EB3-B292-7626-D62C-A7F8E5565F8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2695"/>
          <a:stretch/>
        </p:blipFill>
        <p:spPr>
          <a:xfrm>
            <a:off x="1840376" y="2523639"/>
            <a:ext cx="4255624" cy="279596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9CF8EA0-F0D7-D95E-6D67-8D1501A9C2CD}"/>
              </a:ext>
            </a:extLst>
          </p:cNvPr>
          <p:cNvSpPr txBox="1"/>
          <p:nvPr/>
        </p:nvSpPr>
        <p:spPr>
          <a:xfrm>
            <a:off x="1886212" y="5816181"/>
            <a:ext cx="79534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Kim, J.M., </a:t>
            </a:r>
            <a:r>
              <a:rPr lang="en-US" sz="1000" dirty="0" err="1"/>
              <a:t>Vanguri</a:t>
            </a:r>
            <a:r>
              <a:rPr lang="en-US" sz="1000" dirty="0"/>
              <a:t>, S., </a:t>
            </a:r>
            <a:r>
              <a:rPr lang="en-US" sz="1000" dirty="0" err="1"/>
              <a:t>Boeke</a:t>
            </a:r>
            <a:r>
              <a:rPr lang="en-US" sz="1000" dirty="0"/>
              <a:t>, J.D., Gabriel, A., &amp; </a:t>
            </a:r>
            <a:r>
              <a:rPr lang="en-US" sz="1000" dirty="0" err="1"/>
              <a:t>Voytas</a:t>
            </a:r>
            <a:r>
              <a:rPr lang="en-US" sz="1000" dirty="0"/>
              <a:t>, D.F. (1998). Transposable elements and genome organization: a comprehensive survey of retrotransposons revealed by the complete Saccharomyces cerevisiae genome sequence. </a:t>
            </a:r>
            <a:r>
              <a:rPr lang="en-US" sz="1000" i="1" dirty="0"/>
              <a:t>Genome research, 8 5</a:t>
            </a:r>
            <a:r>
              <a:rPr lang="en-US" sz="1000" dirty="0"/>
              <a:t>, 464-78.</a:t>
            </a:r>
          </a:p>
        </p:txBody>
      </p:sp>
      <p:pic>
        <p:nvPicPr>
          <p:cNvPr id="5" name="Content Placeholder 7">
            <a:extLst>
              <a:ext uri="{FF2B5EF4-FFF2-40B4-BE49-F238E27FC236}">
                <a16:creationId xmlns:a16="http://schemas.microsoft.com/office/drawing/2014/main" id="{7C5EF91B-3887-42BD-9B94-1FE7DB43A9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8271"/>
          <a:stretch/>
        </p:blipFill>
        <p:spPr>
          <a:xfrm>
            <a:off x="6096000" y="2523639"/>
            <a:ext cx="4255624" cy="2036004"/>
          </a:xfrm>
          <a:prstGeom prst="rect">
            <a:avLst/>
          </a:prstGeom>
        </p:spPr>
      </p:pic>
      <p:sp>
        <p:nvSpPr>
          <p:cNvPr id="6" name="Left Brace 5">
            <a:extLst>
              <a:ext uri="{FF2B5EF4-FFF2-40B4-BE49-F238E27FC236}">
                <a16:creationId xmlns:a16="http://schemas.microsoft.com/office/drawing/2014/main" id="{0D751E9A-FC45-AB22-120C-82EF29EA2801}"/>
              </a:ext>
            </a:extLst>
          </p:cNvPr>
          <p:cNvSpPr/>
          <p:nvPr/>
        </p:nvSpPr>
        <p:spPr>
          <a:xfrm>
            <a:off x="1447800" y="2523639"/>
            <a:ext cx="263769" cy="1626330"/>
          </a:xfrm>
          <a:prstGeom prst="leftBrac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B5584BBA-AD36-A4E0-46C8-A83E5590727F}"/>
              </a:ext>
            </a:extLst>
          </p:cNvPr>
          <p:cNvSpPr/>
          <p:nvPr/>
        </p:nvSpPr>
        <p:spPr>
          <a:xfrm>
            <a:off x="1447799" y="4389906"/>
            <a:ext cx="263769" cy="803417"/>
          </a:xfrm>
          <a:prstGeom prst="leftBrac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866E86-ADEF-22D3-9367-86D11F119B3F}"/>
              </a:ext>
            </a:extLst>
          </p:cNvPr>
          <p:cNvSpPr txBox="1"/>
          <p:nvPr/>
        </p:nvSpPr>
        <p:spPr>
          <a:xfrm>
            <a:off x="235408" y="3105834"/>
            <a:ext cx="13003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Ty1/</a:t>
            </a:r>
            <a:r>
              <a:rPr lang="en-US" dirty="0" err="1"/>
              <a:t>Copia</a:t>
            </a:r>
            <a:r>
              <a:rPr lang="en-US" dirty="0"/>
              <a:t> superfamily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7B4B9D-1DC6-6BFB-457E-1FCA2BCB7414}"/>
              </a:ext>
            </a:extLst>
          </p:cNvPr>
          <p:cNvSpPr txBox="1"/>
          <p:nvPr/>
        </p:nvSpPr>
        <p:spPr>
          <a:xfrm>
            <a:off x="235408" y="4583449"/>
            <a:ext cx="13003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Ty3/Gypsy superfamily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C868EA52-CFC2-1A4B-CAA9-0942C722AA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208C6-5F88-1244-90C0-AF2D9D86E3D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00035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F215B-4100-0AF1-153F-C439875D36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Move on to the next journey…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1EED71A-E33E-FDA4-FAFA-A3E4150BAB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13986" y="1293189"/>
            <a:ext cx="9839814" cy="4957139"/>
          </a:xfrm>
        </p:spPr>
      </p:pic>
    </p:spTree>
    <p:extLst>
      <p:ext uri="{BB962C8B-B14F-4D97-AF65-F5344CB8AC3E}">
        <p14:creationId xmlns:p14="http://schemas.microsoft.com/office/powerpoint/2010/main" val="397956545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D1AAE4C-49AD-26BA-F55B-F13A6A36E4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20223" y="269104"/>
            <a:ext cx="8898793" cy="6319792"/>
          </a:xfrm>
        </p:spPr>
      </p:pic>
    </p:spTree>
    <p:extLst>
      <p:ext uri="{BB962C8B-B14F-4D97-AF65-F5344CB8AC3E}">
        <p14:creationId xmlns:p14="http://schemas.microsoft.com/office/powerpoint/2010/main" val="1591050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56ABBE7-4473-057A-ABF7-8550C040A039}"/>
              </a:ext>
            </a:extLst>
          </p:cNvPr>
          <p:cNvSpPr/>
          <p:nvPr/>
        </p:nvSpPr>
        <p:spPr>
          <a:xfrm>
            <a:off x="4687747" y="289367"/>
            <a:ext cx="2395960" cy="763929"/>
          </a:xfrm>
          <a:prstGeom prst="rect">
            <a:avLst/>
          </a:prstGeom>
          <a:ln w="38100"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Data Collection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771A59C-471C-11F6-B11C-71D013180D21}"/>
              </a:ext>
            </a:extLst>
          </p:cNvPr>
          <p:cNvSpPr/>
          <p:nvPr/>
        </p:nvSpPr>
        <p:spPr>
          <a:xfrm>
            <a:off x="4687747" y="1438156"/>
            <a:ext cx="2395960" cy="763929"/>
          </a:xfrm>
          <a:prstGeom prst="rect">
            <a:avLst/>
          </a:prstGeom>
          <a:ln w="38100"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Canine read mapping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0EBEB6-AA31-16DC-61CF-E57D4AD9EFCA}"/>
              </a:ext>
            </a:extLst>
          </p:cNvPr>
          <p:cNvSpPr/>
          <p:nvPr/>
        </p:nvSpPr>
        <p:spPr>
          <a:xfrm>
            <a:off x="4687747" y="2645781"/>
            <a:ext cx="2395960" cy="763929"/>
          </a:xfrm>
          <a:prstGeom prst="rect">
            <a:avLst/>
          </a:prstGeom>
          <a:ln w="38100"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Read harmonization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A33D79F-D8E4-E638-132C-C8B848472421}"/>
              </a:ext>
            </a:extLst>
          </p:cNvPr>
          <p:cNvSpPr/>
          <p:nvPr/>
        </p:nvSpPr>
        <p:spPr>
          <a:xfrm>
            <a:off x="2530997" y="4137951"/>
            <a:ext cx="3113591" cy="763929"/>
          </a:xfrm>
          <a:prstGeom prst="rect">
            <a:avLst/>
          </a:prstGeom>
          <a:ln w="38100"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Germline variant calling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A15875B-8332-C1E5-DB8D-414DB79B836E}"/>
              </a:ext>
            </a:extLst>
          </p:cNvPr>
          <p:cNvSpPr/>
          <p:nvPr/>
        </p:nvSpPr>
        <p:spPr>
          <a:xfrm>
            <a:off x="2530996" y="5494118"/>
            <a:ext cx="3113591" cy="763929"/>
          </a:xfrm>
          <a:prstGeom prst="rect">
            <a:avLst/>
          </a:prstGeom>
          <a:ln w="38100"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Breed prediction &amp; validation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3AC729B-8C02-F12E-44BB-1FBC677FB99C}"/>
              </a:ext>
            </a:extLst>
          </p:cNvPr>
          <p:cNvSpPr/>
          <p:nvPr/>
        </p:nvSpPr>
        <p:spPr>
          <a:xfrm>
            <a:off x="6711386" y="4137951"/>
            <a:ext cx="3113591" cy="763929"/>
          </a:xfrm>
          <a:prstGeom prst="rect">
            <a:avLst/>
          </a:prstGeom>
          <a:ln w="38100"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Somatic mutation calling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A975490-9A0D-663C-CDAC-C79537B26D17}"/>
              </a:ext>
            </a:extLst>
          </p:cNvPr>
          <p:cNvSpPr/>
          <p:nvPr/>
        </p:nvSpPr>
        <p:spPr>
          <a:xfrm>
            <a:off x="6711385" y="5494117"/>
            <a:ext cx="3113591" cy="763929"/>
          </a:xfrm>
          <a:prstGeom prst="rect">
            <a:avLst/>
          </a:prstGeom>
          <a:ln w="38100"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Validation and other analysis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4D765C2-BDDD-047A-CBEA-46E452A94FA3}"/>
              </a:ext>
            </a:extLst>
          </p:cNvPr>
          <p:cNvCxnSpPr>
            <a:stCxn id="5" idx="2"/>
            <a:endCxn id="6" idx="0"/>
          </p:cNvCxnSpPr>
          <p:nvPr/>
        </p:nvCxnSpPr>
        <p:spPr>
          <a:xfrm>
            <a:off x="5885727" y="1053296"/>
            <a:ext cx="0" cy="38486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5E46CE3-036F-5718-CECA-87B3D989D8E2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5885727" y="2202085"/>
            <a:ext cx="0" cy="44369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14032B6-C869-A8CB-B842-775D1BB32151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4087793" y="3429000"/>
            <a:ext cx="1782502" cy="70895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5CFBFE8-13CF-094C-B8D5-9B9C4C410E00}"/>
              </a:ext>
            </a:extLst>
          </p:cNvPr>
          <p:cNvCxnSpPr>
            <a:cxnSpLocks/>
            <a:endCxn id="9" idx="0"/>
          </p:cNvCxnSpPr>
          <p:nvPr/>
        </p:nvCxnSpPr>
        <p:spPr>
          <a:xfrm>
            <a:off x="4087791" y="4901880"/>
            <a:ext cx="1" cy="59223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78440E6-AF9E-8891-44EB-40F63540E7FA}"/>
              </a:ext>
            </a:extLst>
          </p:cNvPr>
          <p:cNvCxnSpPr>
            <a:cxnSpLocks/>
            <a:stCxn id="7" idx="2"/>
            <a:endCxn id="13" idx="0"/>
          </p:cNvCxnSpPr>
          <p:nvPr/>
        </p:nvCxnSpPr>
        <p:spPr>
          <a:xfrm>
            <a:off x="5885727" y="3409710"/>
            <a:ext cx="2382455" cy="72824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D791490-3211-9C6A-EC9C-CDB52AE3CB40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8268180" y="4901880"/>
            <a:ext cx="1" cy="59223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591855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793889-4C77-422C-825F-0B453BACA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Short-term 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05C373-4971-B4DC-9C59-248F74E6DF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Collect newly published canine WES datasets on NCBI (data since 2020).</a:t>
            </a:r>
          </a:p>
          <a:p>
            <a:r>
              <a:rPr lang="en-US" dirty="0"/>
              <a:t>Test the developed pipeline, make sure it’s working on cluster.</a:t>
            </a:r>
          </a:p>
          <a:p>
            <a:pPr lvl="1"/>
            <a:r>
              <a:rPr lang="en-US" dirty="0"/>
              <a:t>Use </a:t>
            </a:r>
            <a:r>
              <a:rPr lang="en-US" dirty="0" err="1"/>
              <a:t>Snakemake</a:t>
            </a:r>
            <a:r>
              <a:rPr lang="en-US" dirty="0"/>
              <a:t> to manage the workflow.</a:t>
            </a:r>
          </a:p>
          <a:p>
            <a:r>
              <a:rPr lang="en-US" dirty="0"/>
              <a:t>Repeat the pipeline (up to germline variant calling) on 10 cases. Compare with previous runs for validation.</a:t>
            </a:r>
          </a:p>
          <a:p>
            <a:r>
              <a:rPr lang="en-US" dirty="0"/>
              <a:t>Repeat the breed prediction/validation analysis using backup results.</a:t>
            </a:r>
          </a:p>
        </p:txBody>
      </p:sp>
    </p:spTree>
    <p:extLst>
      <p:ext uri="{BB962C8B-B14F-4D97-AF65-F5344CB8AC3E}">
        <p14:creationId xmlns:p14="http://schemas.microsoft.com/office/powerpoint/2010/main" val="109516059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5454443-FDE4-3258-27D8-BDE3C404A38F}"/>
              </a:ext>
            </a:extLst>
          </p:cNvPr>
          <p:cNvGrpSpPr/>
          <p:nvPr/>
        </p:nvGrpSpPr>
        <p:grpSpPr>
          <a:xfrm>
            <a:off x="424403" y="444660"/>
            <a:ext cx="5374513" cy="5968680"/>
            <a:chOff x="2530996" y="289367"/>
            <a:chExt cx="7293981" cy="596868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56ABBE7-4473-057A-ABF7-8550C040A039}"/>
                </a:ext>
              </a:extLst>
            </p:cNvPr>
            <p:cNvSpPr/>
            <p:nvPr/>
          </p:nvSpPr>
          <p:spPr>
            <a:xfrm>
              <a:off x="4687747" y="289367"/>
              <a:ext cx="2395960" cy="763929"/>
            </a:xfrm>
            <a:prstGeom prst="rect">
              <a:avLst/>
            </a:prstGeom>
            <a:ln w="38100"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Data Collection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771A59C-471C-11F6-B11C-71D013180D21}"/>
                </a:ext>
              </a:extLst>
            </p:cNvPr>
            <p:cNvSpPr/>
            <p:nvPr/>
          </p:nvSpPr>
          <p:spPr>
            <a:xfrm>
              <a:off x="4687747" y="1438156"/>
              <a:ext cx="2395960" cy="763929"/>
            </a:xfrm>
            <a:prstGeom prst="rect">
              <a:avLst/>
            </a:prstGeom>
            <a:ln w="38100"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Canine read mapping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50EBEB6-AA31-16DC-61CF-E57D4AD9EFCA}"/>
                </a:ext>
              </a:extLst>
            </p:cNvPr>
            <p:cNvSpPr/>
            <p:nvPr/>
          </p:nvSpPr>
          <p:spPr>
            <a:xfrm>
              <a:off x="4687747" y="2645781"/>
              <a:ext cx="2395960" cy="763929"/>
            </a:xfrm>
            <a:prstGeom prst="rect">
              <a:avLst/>
            </a:prstGeom>
            <a:ln w="38100"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Read harmonization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A33D79F-D8E4-E638-132C-C8B848472421}"/>
                </a:ext>
              </a:extLst>
            </p:cNvPr>
            <p:cNvSpPr/>
            <p:nvPr/>
          </p:nvSpPr>
          <p:spPr>
            <a:xfrm>
              <a:off x="2530997" y="4137951"/>
              <a:ext cx="3113591" cy="763929"/>
            </a:xfrm>
            <a:prstGeom prst="rect">
              <a:avLst/>
            </a:prstGeom>
            <a:ln w="38100"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Germline variant calling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A15875B-8332-C1E5-DB8D-414DB79B836E}"/>
                </a:ext>
              </a:extLst>
            </p:cNvPr>
            <p:cNvSpPr/>
            <p:nvPr/>
          </p:nvSpPr>
          <p:spPr>
            <a:xfrm>
              <a:off x="2530996" y="5494118"/>
              <a:ext cx="3113591" cy="763929"/>
            </a:xfrm>
            <a:prstGeom prst="rect">
              <a:avLst/>
            </a:prstGeom>
            <a:ln w="38100"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Breed prediction &amp; validation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3AC729B-8C02-F12E-44BB-1FBC677FB99C}"/>
                </a:ext>
              </a:extLst>
            </p:cNvPr>
            <p:cNvSpPr/>
            <p:nvPr/>
          </p:nvSpPr>
          <p:spPr>
            <a:xfrm>
              <a:off x="6711386" y="4137951"/>
              <a:ext cx="3113591" cy="763929"/>
            </a:xfrm>
            <a:prstGeom prst="rect">
              <a:avLst/>
            </a:prstGeom>
            <a:ln w="38100"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Somatic mutation calling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A975490-9A0D-663C-CDAC-C79537B26D17}"/>
                </a:ext>
              </a:extLst>
            </p:cNvPr>
            <p:cNvSpPr/>
            <p:nvPr/>
          </p:nvSpPr>
          <p:spPr>
            <a:xfrm>
              <a:off x="6711385" y="5494117"/>
              <a:ext cx="3113591" cy="763929"/>
            </a:xfrm>
            <a:prstGeom prst="rect">
              <a:avLst/>
            </a:prstGeom>
            <a:ln w="38100"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Validation and other analysis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34D765C2-BDDD-047A-CBEA-46E452A94FA3}"/>
                </a:ext>
              </a:extLst>
            </p:cNvPr>
            <p:cNvCxnSpPr>
              <a:stCxn id="5" idx="2"/>
              <a:endCxn id="6" idx="0"/>
            </p:cNvCxnSpPr>
            <p:nvPr/>
          </p:nvCxnSpPr>
          <p:spPr>
            <a:xfrm>
              <a:off x="5885727" y="1053296"/>
              <a:ext cx="0" cy="38486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E5E46CE3-036F-5718-CECA-87B3D989D8E2}"/>
                </a:ext>
              </a:extLst>
            </p:cNvPr>
            <p:cNvCxnSpPr>
              <a:cxnSpLocks/>
              <a:endCxn id="7" idx="0"/>
            </p:cNvCxnSpPr>
            <p:nvPr/>
          </p:nvCxnSpPr>
          <p:spPr>
            <a:xfrm>
              <a:off x="5885727" y="2202085"/>
              <a:ext cx="0" cy="443696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714032B6-C869-A8CB-B842-775D1BB32151}"/>
                </a:ext>
              </a:extLst>
            </p:cNvPr>
            <p:cNvCxnSpPr>
              <a:cxnSpLocks/>
              <a:endCxn id="8" idx="0"/>
            </p:cNvCxnSpPr>
            <p:nvPr/>
          </p:nvCxnSpPr>
          <p:spPr>
            <a:xfrm flipH="1">
              <a:off x="4087793" y="3429000"/>
              <a:ext cx="1782502" cy="708951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D5CFBFE8-13CF-094C-B8D5-9B9C4C410E00}"/>
                </a:ext>
              </a:extLst>
            </p:cNvPr>
            <p:cNvCxnSpPr>
              <a:cxnSpLocks/>
              <a:endCxn id="9" idx="0"/>
            </p:cNvCxnSpPr>
            <p:nvPr/>
          </p:nvCxnSpPr>
          <p:spPr>
            <a:xfrm>
              <a:off x="4087791" y="4901880"/>
              <a:ext cx="1" cy="592238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378440E6-AF9E-8891-44EB-40F63540E7FA}"/>
                </a:ext>
              </a:extLst>
            </p:cNvPr>
            <p:cNvCxnSpPr>
              <a:cxnSpLocks/>
              <a:stCxn id="7" idx="2"/>
              <a:endCxn id="13" idx="0"/>
            </p:cNvCxnSpPr>
            <p:nvPr/>
          </p:nvCxnSpPr>
          <p:spPr>
            <a:xfrm>
              <a:off x="5885727" y="3409710"/>
              <a:ext cx="2382455" cy="728241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ED791490-3211-9C6A-EC9C-CDB52AE3CB40}"/>
                </a:ext>
              </a:extLst>
            </p:cNvPr>
            <p:cNvCxnSpPr>
              <a:cxnSpLocks/>
              <a:endCxn id="14" idx="0"/>
            </p:cNvCxnSpPr>
            <p:nvPr/>
          </p:nvCxnSpPr>
          <p:spPr>
            <a:xfrm>
              <a:off x="8268180" y="4901880"/>
              <a:ext cx="1" cy="592237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59188CB7-474A-70F3-335E-8701E55A38F1}"/>
              </a:ext>
            </a:extLst>
          </p:cNvPr>
          <p:cNvSpPr/>
          <p:nvPr/>
        </p:nvSpPr>
        <p:spPr>
          <a:xfrm>
            <a:off x="1760265" y="237282"/>
            <a:ext cx="2272089" cy="1159396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BCA18F9-9EC8-7B10-79F9-670C59B6EDFA}"/>
              </a:ext>
            </a:extLst>
          </p:cNvPr>
          <p:cNvSpPr txBox="1"/>
          <p:nvPr/>
        </p:nvSpPr>
        <p:spPr>
          <a:xfrm>
            <a:off x="6296628" y="787078"/>
            <a:ext cx="522018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Inspected 22 dog WES </a:t>
            </a:r>
            <a:r>
              <a:rPr lang="en-US" sz="2400" dirty="0" err="1"/>
              <a:t>BioProjects</a:t>
            </a:r>
            <a:r>
              <a:rPr lang="en-US" sz="2400" dirty="0"/>
              <a:t> on NCBI since July 2019.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New dataset: 374 paired dogs.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4304954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56ABBE7-4473-057A-ABF7-8550C040A039}"/>
              </a:ext>
            </a:extLst>
          </p:cNvPr>
          <p:cNvSpPr/>
          <p:nvPr/>
        </p:nvSpPr>
        <p:spPr>
          <a:xfrm>
            <a:off x="4687747" y="289367"/>
            <a:ext cx="2395960" cy="763929"/>
          </a:xfrm>
          <a:prstGeom prst="rect">
            <a:avLst/>
          </a:prstGeom>
          <a:ln w="38100"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Data Collection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771A59C-471C-11F6-B11C-71D013180D21}"/>
              </a:ext>
            </a:extLst>
          </p:cNvPr>
          <p:cNvSpPr/>
          <p:nvPr/>
        </p:nvSpPr>
        <p:spPr>
          <a:xfrm>
            <a:off x="4687747" y="1438156"/>
            <a:ext cx="2395960" cy="763929"/>
          </a:xfrm>
          <a:prstGeom prst="rect">
            <a:avLst/>
          </a:prstGeom>
          <a:ln w="38100"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Canine read mapping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0EBEB6-AA31-16DC-61CF-E57D4AD9EFCA}"/>
              </a:ext>
            </a:extLst>
          </p:cNvPr>
          <p:cNvSpPr/>
          <p:nvPr/>
        </p:nvSpPr>
        <p:spPr>
          <a:xfrm>
            <a:off x="4687747" y="2645781"/>
            <a:ext cx="2395960" cy="763929"/>
          </a:xfrm>
          <a:prstGeom prst="rect">
            <a:avLst/>
          </a:prstGeom>
          <a:ln w="38100"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Read harmonization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A33D79F-D8E4-E638-132C-C8B848472421}"/>
              </a:ext>
            </a:extLst>
          </p:cNvPr>
          <p:cNvSpPr/>
          <p:nvPr/>
        </p:nvSpPr>
        <p:spPr>
          <a:xfrm>
            <a:off x="2530997" y="4137951"/>
            <a:ext cx="3113591" cy="763929"/>
          </a:xfrm>
          <a:prstGeom prst="rect">
            <a:avLst/>
          </a:prstGeom>
          <a:ln w="38100"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Germline variant calling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A15875B-8332-C1E5-DB8D-414DB79B836E}"/>
              </a:ext>
            </a:extLst>
          </p:cNvPr>
          <p:cNvSpPr/>
          <p:nvPr/>
        </p:nvSpPr>
        <p:spPr>
          <a:xfrm>
            <a:off x="2530996" y="5494118"/>
            <a:ext cx="3113591" cy="763929"/>
          </a:xfrm>
          <a:prstGeom prst="rect">
            <a:avLst/>
          </a:prstGeom>
          <a:ln w="38100"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Breed prediction &amp; validation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3AC729B-8C02-F12E-44BB-1FBC677FB99C}"/>
              </a:ext>
            </a:extLst>
          </p:cNvPr>
          <p:cNvSpPr/>
          <p:nvPr/>
        </p:nvSpPr>
        <p:spPr>
          <a:xfrm>
            <a:off x="6711386" y="4137951"/>
            <a:ext cx="3113591" cy="763929"/>
          </a:xfrm>
          <a:prstGeom prst="rect">
            <a:avLst/>
          </a:prstGeom>
          <a:ln w="38100"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Somatic mutation calling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A975490-9A0D-663C-CDAC-C79537B26D17}"/>
              </a:ext>
            </a:extLst>
          </p:cNvPr>
          <p:cNvSpPr/>
          <p:nvPr/>
        </p:nvSpPr>
        <p:spPr>
          <a:xfrm>
            <a:off x="6711385" y="5494117"/>
            <a:ext cx="3113591" cy="763929"/>
          </a:xfrm>
          <a:prstGeom prst="rect">
            <a:avLst/>
          </a:prstGeom>
          <a:ln w="38100"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Validation and other analysis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4D765C2-BDDD-047A-CBEA-46E452A94FA3}"/>
              </a:ext>
            </a:extLst>
          </p:cNvPr>
          <p:cNvCxnSpPr>
            <a:stCxn id="5" idx="2"/>
            <a:endCxn id="6" idx="0"/>
          </p:cNvCxnSpPr>
          <p:nvPr/>
        </p:nvCxnSpPr>
        <p:spPr>
          <a:xfrm>
            <a:off x="5885727" y="1053296"/>
            <a:ext cx="0" cy="38486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5E46CE3-036F-5718-CECA-87B3D989D8E2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5885727" y="2202085"/>
            <a:ext cx="0" cy="44369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14032B6-C869-A8CB-B842-775D1BB32151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4087793" y="3429000"/>
            <a:ext cx="1782502" cy="70895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5CFBFE8-13CF-094C-B8D5-9B9C4C410E00}"/>
              </a:ext>
            </a:extLst>
          </p:cNvPr>
          <p:cNvCxnSpPr>
            <a:cxnSpLocks/>
            <a:endCxn id="9" idx="0"/>
          </p:cNvCxnSpPr>
          <p:nvPr/>
        </p:nvCxnSpPr>
        <p:spPr>
          <a:xfrm>
            <a:off x="4087791" y="4901880"/>
            <a:ext cx="1" cy="59223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78440E6-AF9E-8891-44EB-40F63540E7FA}"/>
              </a:ext>
            </a:extLst>
          </p:cNvPr>
          <p:cNvCxnSpPr>
            <a:cxnSpLocks/>
            <a:stCxn id="7" idx="2"/>
            <a:endCxn id="13" idx="0"/>
          </p:cNvCxnSpPr>
          <p:nvPr/>
        </p:nvCxnSpPr>
        <p:spPr>
          <a:xfrm>
            <a:off x="5885727" y="3409710"/>
            <a:ext cx="2382455" cy="72824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D791490-3211-9C6A-EC9C-CDB52AE3CB40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8268180" y="4901880"/>
            <a:ext cx="1" cy="59223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D375C280-F5A8-CE77-CEBB-D0666B942031}"/>
              </a:ext>
            </a:extLst>
          </p:cNvPr>
          <p:cNvSpPr/>
          <p:nvPr/>
        </p:nvSpPr>
        <p:spPr>
          <a:xfrm>
            <a:off x="1774786" y="1245726"/>
            <a:ext cx="8503534" cy="402799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FC2807E-2726-E578-A653-49D316BB6B20}"/>
              </a:ext>
            </a:extLst>
          </p:cNvPr>
          <p:cNvSpPr txBox="1"/>
          <p:nvPr/>
        </p:nvSpPr>
        <p:spPr>
          <a:xfrm>
            <a:off x="511216" y="2736501"/>
            <a:ext cx="12635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Tested</a:t>
            </a:r>
          </a:p>
        </p:txBody>
      </p:sp>
    </p:spTree>
    <p:extLst>
      <p:ext uri="{BB962C8B-B14F-4D97-AF65-F5344CB8AC3E}">
        <p14:creationId xmlns:p14="http://schemas.microsoft.com/office/powerpoint/2010/main" val="209588829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CCADD7-3978-0AF1-CAF2-2BE4978B9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72AEB6-1BCE-8063-6D10-E60BCC87B3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82022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16B0735-5043-B3BC-9192-B565423749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2911" y="0"/>
            <a:ext cx="6802015" cy="6858000"/>
          </a:xfrm>
        </p:spPr>
      </p:pic>
    </p:spTree>
    <p:extLst>
      <p:ext uri="{BB962C8B-B14F-4D97-AF65-F5344CB8AC3E}">
        <p14:creationId xmlns:p14="http://schemas.microsoft.com/office/powerpoint/2010/main" val="6559122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6142D0-B6B6-DBDC-150E-6603E5137D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0320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Ty1 and Ty3 target upstream of Pol III-transcribed genes (</a:t>
            </a:r>
            <a:r>
              <a:rPr lang="en-US" sz="3200" dirty="0" err="1"/>
              <a:t>tDNA</a:t>
            </a:r>
            <a:r>
              <a:rPr lang="en-US" sz="3200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2522E3-1687-4C78-CC12-91CE3FA92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208C6-5F88-1244-90C0-AF2D9D86E3DF}" type="slidenum">
              <a:rPr lang="en-US" smtClean="0"/>
              <a:t>5</a:t>
            </a:fld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678B651-E86E-EDD0-B483-E1E91E720162}"/>
              </a:ext>
            </a:extLst>
          </p:cNvPr>
          <p:cNvSpPr txBox="1"/>
          <p:nvPr/>
        </p:nvSpPr>
        <p:spPr>
          <a:xfrm>
            <a:off x="4494913" y="6538912"/>
            <a:ext cx="3048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</a:rPr>
              <a:t>Bonnet </a:t>
            </a:r>
            <a:r>
              <a:rPr lang="en-US" sz="1200" i="1" dirty="0">
                <a:effectLst/>
              </a:rPr>
              <a:t>et al</a:t>
            </a:r>
            <a:r>
              <a:rPr lang="en-US" sz="1200" dirty="0">
                <a:effectLst/>
              </a:rPr>
              <a:t>. </a:t>
            </a:r>
            <a:r>
              <a:rPr lang="en-US" sz="1200" i="1" dirty="0" err="1">
                <a:effectLst/>
              </a:rPr>
              <a:t>Curr</a:t>
            </a:r>
            <a:r>
              <a:rPr lang="en-US" sz="1200" i="1" dirty="0">
                <a:effectLst/>
              </a:rPr>
              <a:t> Genet</a:t>
            </a:r>
            <a:r>
              <a:rPr lang="en-US" sz="1200" dirty="0">
                <a:effectLst/>
              </a:rPr>
              <a:t> </a:t>
            </a:r>
            <a:r>
              <a:rPr lang="en-US" sz="1200" b="1" dirty="0">
                <a:effectLst/>
              </a:rPr>
              <a:t>67</a:t>
            </a:r>
            <a:r>
              <a:rPr lang="en-US" sz="1200" dirty="0">
                <a:effectLst/>
              </a:rPr>
              <a:t>, 347–357 (2021).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69A4427-2C31-47E5-B43A-8D06EA01DBC6}"/>
              </a:ext>
            </a:extLst>
          </p:cNvPr>
          <p:cNvGrpSpPr/>
          <p:nvPr/>
        </p:nvGrpSpPr>
        <p:grpSpPr>
          <a:xfrm>
            <a:off x="1559683" y="1383738"/>
            <a:ext cx="11820906" cy="4763310"/>
            <a:chOff x="3555683" y="1906201"/>
            <a:chExt cx="7641011" cy="3078995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D7EDD99E-F4DC-F496-2846-5F7D422E701F}"/>
                </a:ext>
              </a:extLst>
            </p:cNvPr>
            <p:cNvGrpSpPr/>
            <p:nvPr/>
          </p:nvGrpSpPr>
          <p:grpSpPr>
            <a:xfrm>
              <a:off x="3555683" y="1906201"/>
              <a:ext cx="6866859" cy="2734950"/>
              <a:chOff x="4082904" y="2112147"/>
              <a:chExt cx="6866859" cy="2734950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87BFDB4B-AF40-A351-4D3C-08459916884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31874" t="10567" r="12587" b="-1"/>
              <a:stretch/>
            </p:blipFill>
            <p:spPr>
              <a:xfrm>
                <a:off x="4082904" y="2295283"/>
                <a:ext cx="5841043" cy="2551814"/>
              </a:xfrm>
              <a:prstGeom prst="rect">
                <a:avLst/>
              </a:prstGeom>
            </p:spPr>
          </p:pic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95A18A0D-536B-592B-5283-20479B034D0F}"/>
                  </a:ext>
                </a:extLst>
              </p:cNvPr>
              <p:cNvSpPr/>
              <p:nvPr/>
            </p:nvSpPr>
            <p:spPr>
              <a:xfrm>
                <a:off x="9982200" y="4107712"/>
                <a:ext cx="967563" cy="61307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35FAFBA9-B96B-7FBC-43B9-AECD1630757F}"/>
                  </a:ext>
                </a:extLst>
              </p:cNvPr>
              <p:cNvSpPr/>
              <p:nvPr/>
            </p:nvSpPr>
            <p:spPr>
              <a:xfrm>
                <a:off x="9836208" y="2443990"/>
                <a:ext cx="967563" cy="129724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B184E36B-C67D-0AEA-1CD1-45E1B2605B66}"/>
                  </a:ext>
                </a:extLst>
              </p:cNvPr>
              <p:cNvSpPr/>
              <p:nvPr/>
            </p:nvSpPr>
            <p:spPr>
              <a:xfrm>
                <a:off x="8966790" y="2112147"/>
                <a:ext cx="1355653" cy="80117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E15E8E43-1963-D8BE-816F-A637DAE4FA45}"/>
                  </a:ext>
                </a:extLst>
              </p:cNvPr>
              <p:cNvSpPr/>
              <p:nvPr/>
            </p:nvSpPr>
            <p:spPr>
              <a:xfrm>
                <a:off x="8768329" y="2150080"/>
                <a:ext cx="967563" cy="41659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B725259-9504-548B-B116-6D9E8FADFB1D}"/>
                </a:ext>
              </a:extLst>
            </p:cNvPr>
            <p:cNvSpPr/>
            <p:nvPr/>
          </p:nvSpPr>
          <p:spPr>
            <a:xfrm>
              <a:off x="9396725" y="2877459"/>
              <a:ext cx="1799969" cy="210773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31651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B416D7-1C5A-26FE-D516-E0571999E0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Computational approaches to study TE abundance in genome sequences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3468AC-6B32-D2D2-1721-EF5BD7B552BA}"/>
              </a:ext>
            </a:extLst>
          </p:cNvPr>
          <p:cNvSpPr txBox="1"/>
          <p:nvPr/>
        </p:nvSpPr>
        <p:spPr>
          <a:xfrm>
            <a:off x="589936" y="2458064"/>
            <a:ext cx="105156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/>
              <a:t>Query-based TE annotation from whole genome assemblies (WGAs)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/>
              <a:t>Polymorphic non-reference TE detection tools with un-assembled reads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/>
              <a:t>Coverage-based TE abundance estimation with un-assembled reads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109375-91CA-9E12-A71F-9F6D49C9B2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208C6-5F88-1244-90C0-AF2D9D86E3D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6062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08807-2D83-3CAA-2B80-D5459D1EB0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45988"/>
            <a:ext cx="10515600" cy="1325563"/>
          </a:xfrm>
        </p:spPr>
        <p:txBody>
          <a:bodyPr>
            <a:normAutofit/>
          </a:bodyPr>
          <a:lstStyle/>
          <a:p>
            <a:r>
              <a:rPr lang="en-US" sz="4400" dirty="0"/>
              <a:t>Query-based TE annotation from WGAs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134A4F-6088-7282-0696-6ECE39F94B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2934" y="2852651"/>
            <a:ext cx="10515600" cy="4351338"/>
          </a:xfrm>
        </p:spPr>
        <p:txBody>
          <a:bodyPr>
            <a:normAutofit/>
          </a:bodyPr>
          <a:lstStyle/>
          <a:p>
            <a:r>
              <a:rPr lang="en-US" sz="2400" dirty="0" err="1"/>
              <a:t>RepeatMasker</a:t>
            </a:r>
            <a:r>
              <a:rPr lang="en-US" sz="2400" dirty="0"/>
              <a:t>: Identify and mask TE sequences from the genome assembly with </a:t>
            </a:r>
            <a:r>
              <a:rPr lang="en-US" sz="2400" dirty="0" err="1"/>
              <a:t>Repbase</a:t>
            </a:r>
            <a:r>
              <a:rPr lang="en-US" sz="2400" dirty="0"/>
              <a:t> or TE query library.</a:t>
            </a:r>
          </a:p>
          <a:p>
            <a:r>
              <a:rPr lang="en-US" sz="2400" dirty="0"/>
              <a:t>Post-processing of </a:t>
            </a:r>
            <a:r>
              <a:rPr lang="en-US" sz="2400" dirty="0" err="1"/>
              <a:t>RepeatMasker</a:t>
            </a:r>
            <a:r>
              <a:rPr lang="en-US" sz="2400" dirty="0"/>
              <a:t> output:</a:t>
            </a:r>
          </a:p>
          <a:p>
            <a:pPr lvl="1"/>
            <a:r>
              <a:rPr lang="en-US" sz="2000" dirty="0"/>
              <a:t>Using automated pipelines like </a:t>
            </a:r>
            <a:r>
              <a:rPr lang="en-US" sz="2000" dirty="0" err="1"/>
              <a:t>REannotate</a:t>
            </a:r>
            <a:r>
              <a:rPr lang="en-US" sz="2000" dirty="0"/>
              <a:t>.</a:t>
            </a:r>
          </a:p>
          <a:p>
            <a:pPr lvl="1"/>
            <a:r>
              <a:rPr lang="en-US" sz="2000" dirty="0"/>
              <a:t>Using custom scripts to clean up false-positives, rearrange annotated elements.</a:t>
            </a:r>
          </a:p>
          <a:p>
            <a:r>
              <a:rPr lang="en-US" sz="2400" dirty="0"/>
              <a:t>The most comprehensive TE detection approach.</a:t>
            </a:r>
          </a:p>
          <a:p>
            <a:pPr lvl="1"/>
            <a:r>
              <a:rPr lang="en-US" sz="2000" dirty="0"/>
              <a:t>Generates TE sequences, TE copy number, and genomic locations.</a:t>
            </a:r>
          </a:p>
          <a:p>
            <a:r>
              <a:rPr lang="en-US" sz="2400" dirty="0"/>
              <a:t>Limited by the quality of genome assemblies in repetitive regions.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5FF8F2-EF9C-9B11-49D8-E5531564B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208C6-5F88-1244-90C0-AF2D9D86E3DF}" type="slidenum">
              <a:rPr lang="en-US" smtClean="0"/>
              <a:t>7</a:t>
            </a:fld>
            <a:endParaRPr lang="en-US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0CC177CD-149C-C81D-7BFF-89F2AABE74F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9537"/>
          <a:stretch/>
        </p:blipFill>
        <p:spPr>
          <a:xfrm>
            <a:off x="1072934" y="1000414"/>
            <a:ext cx="10046132" cy="1592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6843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3CCFA1-103E-BDDB-6E59-3049647335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986606" cy="1325563"/>
          </a:xfrm>
        </p:spPr>
        <p:txBody>
          <a:bodyPr>
            <a:normAutofit/>
          </a:bodyPr>
          <a:lstStyle/>
          <a:p>
            <a:r>
              <a:rPr lang="en-US" sz="3200" dirty="0"/>
              <a:t>Polymorphic non-reference TE detection tools with un-assembled reads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961BB8-C955-0842-6A86-C9DD69E12F21}"/>
              </a:ext>
            </a:extLst>
          </p:cNvPr>
          <p:cNvSpPr txBox="1"/>
          <p:nvPr/>
        </p:nvSpPr>
        <p:spPr>
          <a:xfrm>
            <a:off x="4443637" y="5368277"/>
            <a:ext cx="35221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000" dirty="0" err="1">
                <a:effectLst/>
              </a:rPr>
              <a:t>Rishishwar</a:t>
            </a:r>
            <a:r>
              <a:rPr lang="en-US" sz="1000" dirty="0">
                <a:effectLst/>
              </a:rPr>
              <a:t> </a:t>
            </a:r>
            <a:r>
              <a:rPr lang="en-US" sz="1000" i="1" dirty="0">
                <a:effectLst/>
              </a:rPr>
              <a:t>et al</a:t>
            </a:r>
            <a:r>
              <a:rPr lang="en-US" sz="1000" dirty="0">
                <a:effectLst/>
              </a:rPr>
              <a:t>. </a:t>
            </a:r>
            <a:r>
              <a:rPr lang="en-US" sz="1000" i="1" dirty="0">
                <a:effectLst/>
              </a:rPr>
              <a:t>Briefings in Bioinformatics</a:t>
            </a:r>
            <a:r>
              <a:rPr lang="en-US" sz="1000" dirty="0">
                <a:effectLst/>
              </a:rPr>
              <a:t> </a:t>
            </a:r>
            <a:r>
              <a:rPr lang="en-US" sz="1000" b="1" dirty="0">
                <a:effectLst/>
              </a:rPr>
              <a:t>18</a:t>
            </a:r>
            <a:r>
              <a:rPr lang="en-US" sz="1000" dirty="0">
                <a:effectLst/>
              </a:rPr>
              <a:t>, 908–918 (2017).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5B253F6-2DC1-BC4F-FA9B-9B9C23924024}"/>
              </a:ext>
            </a:extLst>
          </p:cNvPr>
          <p:cNvGrpSpPr/>
          <p:nvPr/>
        </p:nvGrpSpPr>
        <p:grpSpPr>
          <a:xfrm>
            <a:off x="3533079" y="1411129"/>
            <a:ext cx="5125841" cy="3887242"/>
            <a:chOff x="6310762" y="1914118"/>
            <a:chExt cx="5125841" cy="388724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F2D3B064-DB64-E87D-EA53-38160773F8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2332" t="7363"/>
            <a:stretch/>
          </p:blipFill>
          <p:spPr>
            <a:xfrm>
              <a:off x="6310762" y="2286000"/>
              <a:ext cx="5043038" cy="3515360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5DABA50-9857-AEA9-221E-6AB5C5B91A21}"/>
                </a:ext>
              </a:extLst>
            </p:cNvPr>
            <p:cNvSpPr txBox="1"/>
            <p:nvPr/>
          </p:nvSpPr>
          <p:spPr>
            <a:xfrm>
              <a:off x="7172960" y="1914118"/>
              <a:ext cx="328168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Non-reference TE detection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2203D33-A1D2-FDAA-33FB-2BA242C8E820}"/>
                </a:ext>
              </a:extLst>
            </p:cNvPr>
            <p:cNvSpPr/>
            <p:nvPr/>
          </p:nvSpPr>
          <p:spPr>
            <a:xfrm>
              <a:off x="6969760" y="3505200"/>
              <a:ext cx="1402080" cy="5384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50CE470-0263-E2D3-0C35-D881BEB099A7}"/>
                </a:ext>
              </a:extLst>
            </p:cNvPr>
            <p:cNvSpPr/>
            <p:nvPr/>
          </p:nvSpPr>
          <p:spPr>
            <a:xfrm>
              <a:off x="9384361" y="4765040"/>
              <a:ext cx="1402080" cy="5384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D121300-C5F4-CC97-8640-85D2CDA41281}"/>
                </a:ext>
              </a:extLst>
            </p:cNvPr>
            <p:cNvSpPr txBox="1"/>
            <p:nvPr/>
          </p:nvSpPr>
          <p:spPr>
            <a:xfrm>
              <a:off x="9730934" y="3674348"/>
              <a:ext cx="16967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Read pairs (RP)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7789EB2-5274-B27B-E2BA-DBA1774DE0EC}"/>
                </a:ext>
              </a:extLst>
            </p:cNvPr>
            <p:cNvSpPr txBox="1"/>
            <p:nvPr/>
          </p:nvSpPr>
          <p:spPr>
            <a:xfrm>
              <a:off x="9739883" y="4998442"/>
              <a:ext cx="16967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Split reads (SR)</a:t>
              </a:r>
            </a:p>
          </p:txBody>
        </p:sp>
        <p:sp>
          <p:nvSpPr>
            <p:cNvPr id="14" name="Left Brace 13">
              <a:extLst>
                <a:ext uri="{FF2B5EF4-FFF2-40B4-BE49-F238E27FC236}">
                  <a16:creationId xmlns:a16="http://schemas.microsoft.com/office/drawing/2014/main" id="{BA88AADE-3CD4-B2C3-45EB-D83FE4272B3E}"/>
                </a:ext>
              </a:extLst>
            </p:cNvPr>
            <p:cNvSpPr/>
            <p:nvPr/>
          </p:nvSpPr>
          <p:spPr>
            <a:xfrm rot="10800000">
              <a:off x="9467165" y="3390679"/>
              <a:ext cx="263769" cy="940775"/>
            </a:xfrm>
            <a:prstGeom prst="leftBrace">
              <a:avLst/>
            </a:prstGeom>
            <a:ln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Left Brace 14">
              <a:extLst>
                <a:ext uri="{FF2B5EF4-FFF2-40B4-BE49-F238E27FC236}">
                  <a16:creationId xmlns:a16="http://schemas.microsoft.com/office/drawing/2014/main" id="{7E697062-33B5-C935-5EC2-D2C51FE63E6E}"/>
                </a:ext>
              </a:extLst>
            </p:cNvPr>
            <p:cNvSpPr/>
            <p:nvPr/>
          </p:nvSpPr>
          <p:spPr>
            <a:xfrm rot="10800000">
              <a:off x="9467164" y="4612620"/>
              <a:ext cx="263769" cy="1078954"/>
            </a:xfrm>
            <a:prstGeom prst="leftBrace">
              <a:avLst/>
            </a:prstGeom>
            <a:ln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0E897227-AC3E-5B0E-C7FD-4ECA87989432}"/>
              </a:ext>
            </a:extLst>
          </p:cNvPr>
          <p:cNvSpPr txBox="1"/>
          <p:nvPr/>
        </p:nvSpPr>
        <p:spPr>
          <a:xfrm>
            <a:off x="584590" y="5920565"/>
            <a:ext cx="1124021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Large amount of bioinformatics tools have been developed for assembly-free reference-based  TE detection using short-read WGS data.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49D4A28E-EB94-CB41-FCEC-A281C8201F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208C6-5F88-1244-90C0-AF2D9D86E3D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4206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18BC28-9F28-186E-7A9B-95BD0E1E9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Limitations for short-read TE detectors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A46B09-9315-8A64-E99A-56A9FF4E8E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b="0" i="0" dirty="0">
                <a:solidFill>
                  <a:srgbClr val="24292F"/>
                </a:solidFill>
                <a:effectLst/>
              </a:rPr>
              <a:t>Less sensitive than WGA TE annotation. </a:t>
            </a:r>
          </a:p>
          <a:p>
            <a:pPr lvl="1">
              <a:lnSpc>
                <a:spcPct val="100000"/>
              </a:lnSpc>
              <a:buFont typeface="Wingdings" pitchFamily="2" charset="2"/>
              <a:buChar char="Ø"/>
            </a:pPr>
            <a:r>
              <a:rPr lang="en-US" b="0" i="0" dirty="0">
                <a:solidFill>
                  <a:srgbClr val="24292F"/>
                </a:solidFill>
                <a:effectLst/>
              </a:rPr>
              <a:t>Usually not capable of generating sequences for complete elements.</a:t>
            </a:r>
          </a:p>
          <a:p>
            <a:pPr>
              <a:lnSpc>
                <a:spcPct val="100000"/>
              </a:lnSpc>
            </a:pPr>
            <a:r>
              <a:rPr lang="en-US" b="0" i="0" dirty="0">
                <a:solidFill>
                  <a:srgbClr val="24292F"/>
                </a:solidFill>
                <a:effectLst/>
              </a:rPr>
              <a:t>Tools vary in their dependencies, run interfaces, and output formats.</a:t>
            </a:r>
          </a:p>
          <a:p>
            <a:pPr lvl="1">
              <a:lnSpc>
                <a:spcPct val="100000"/>
              </a:lnSpc>
              <a:buFont typeface="Wingdings" pitchFamily="2" charset="2"/>
              <a:buChar char="Ø"/>
            </a:pPr>
            <a:r>
              <a:rPr lang="en-US" b="0" i="0" dirty="0">
                <a:solidFill>
                  <a:srgbClr val="24292F"/>
                </a:solidFill>
                <a:effectLst/>
              </a:rPr>
              <a:t>Integrated </a:t>
            </a:r>
            <a:r>
              <a:rPr lang="en-US" dirty="0">
                <a:solidFill>
                  <a:srgbClr val="24292F"/>
                </a:solidFill>
              </a:rPr>
              <a:t>meta-pipeline can be helpful for easy installation &amp; </a:t>
            </a:r>
            <a:r>
              <a:rPr lang="en-US" dirty="0">
                <a:effectLst/>
              </a:rPr>
              <a:t>execution</a:t>
            </a:r>
            <a:r>
              <a:rPr lang="en-US" dirty="0">
                <a:solidFill>
                  <a:srgbClr val="24292F"/>
                </a:solidFill>
              </a:rPr>
              <a:t>, consistent output management, systematic error handling of different tools.</a:t>
            </a:r>
            <a:endParaRPr lang="en-US" b="0" i="0" dirty="0">
              <a:solidFill>
                <a:srgbClr val="24292F"/>
              </a:solidFill>
              <a:effectLst/>
            </a:endParaRPr>
          </a:p>
          <a:p>
            <a:pPr>
              <a:lnSpc>
                <a:spcPct val="100000"/>
              </a:lnSpc>
            </a:pPr>
            <a:r>
              <a:rPr lang="en-US" dirty="0"/>
              <a:t>Performance of each tool may vary in different organisms.</a:t>
            </a:r>
          </a:p>
          <a:p>
            <a:pPr lvl="1">
              <a:lnSpc>
                <a:spcPct val="100000"/>
              </a:lnSpc>
              <a:buFont typeface="Wingdings" pitchFamily="2" charset="2"/>
              <a:buChar char="Ø"/>
            </a:pPr>
            <a:r>
              <a:rPr lang="en-US" dirty="0"/>
              <a:t>Systematic evaluations are needed to select the best TE detector for different organisms.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3CBEE3-252A-2B8A-E21B-5354242BEC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B0E2E-2C5A-5546-8B2D-3C99B9BC086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243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2634</TotalTime>
  <Words>2692</Words>
  <Application>Microsoft Macintosh PowerPoint</Application>
  <PresentationFormat>Widescreen</PresentationFormat>
  <Paragraphs>424</Paragraphs>
  <Slides>47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5" baseType="lpstr">
      <vt:lpstr>-apple-system</vt:lpstr>
      <vt:lpstr>CMR12</vt:lpstr>
      <vt:lpstr>Arial</vt:lpstr>
      <vt:lpstr>Calibri</vt:lpstr>
      <vt:lpstr>Calibri Light</vt:lpstr>
      <vt:lpstr>Source Sans Pro</vt:lpstr>
      <vt:lpstr>Wingdings</vt:lpstr>
      <vt:lpstr>Office Theme</vt:lpstr>
      <vt:lpstr>Zhao Lab Meeting</vt:lpstr>
      <vt:lpstr>Bioinformatics and evolutionary genomics of transposable elements in yeast</vt:lpstr>
      <vt:lpstr>Variant classes and proportions of transposable elements (TE) in eukaryotic genomes</vt:lpstr>
      <vt:lpstr>LTR retrotransposons are the only TE class in yeast</vt:lpstr>
      <vt:lpstr>Ty1 and Ty3 target upstream of Pol III-transcribed genes (tDNA)</vt:lpstr>
      <vt:lpstr>Computational approaches to study TE abundance in genome sequences</vt:lpstr>
      <vt:lpstr>Query-based TE annotation from WGAs</vt:lpstr>
      <vt:lpstr>Polymorphic non-reference TE detection tools with un-assembled reads</vt:lpstr>
      <vt:lpstr>Limitations for short-read TE detectors </vt:lpstr>
      <vt:lpstr>Coverage-based TE abundance estimation with un-assembled reads</vt:lpstr>
      <vt:lpstr>Computational approaches to study TE abundance in genome sequences</vt:lpstr>
      <vt:lpstr>Outline of thesis</vt:lpstr>
      <vt:lpstr>Results chapter 3</vt:lpstr>
      <vt:lpstr>The Saccharomyces genus</vt:lpstr>
      <vt:lpstr>LTR retrotransposons are the only TE class in yeast</vt:lpstr>
      <vt:lpstr>Ty4 and Tsu4 subfamilies are found in different yeast species and involved in horizontal TE transfer (HTT) events</vt:lpstr>
      <vt:lpstr>LTR-LTR recombination creates solo LTRs</vt:lpstr>
      <vt:lpstr>PowerPoint Presentation</vt:lpstr>
      <vt:lpstr>Population structure of S. cerevisiae</vt:lpstr>
      <vt:lpstr>PowerPoint Presentation</vt:lpstr>
      <vt:lpstr>PowerPoint Presentation</vt:lpstr>
      <vt:lpstr>Population structure of S. paradoxus</vt:lpstr>
      <vt:lpstr>PowerPoint Presentation</vt:lpstr>
      <vt:lpstr>Population structure of S. uvarum</vt:lpstr>
      <vt:lpstr>PowerPoint Presentation</vt:lpstr>
      <vt:lpstr>Population structure of S. eubayanus</vt:lpstr>
      <vt:lpstr>PowerPoint Presentation</vt:lpstr>
      <vt:lpstr>Population structure of S. mikatae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 for Chapter 3</vt:lpstr>
      <vt:lpstr>Conclusions</vt:lpstr>
      <vt:lpstr>Move on to the next journey…</vt:lpstr>
      <vt:lpstr>PowerPoint Presentation</vt:lpstr>
      <vt:lpstr>PowerPoint Presentation</vt:lpstr>
      <vt:lpstr>Short-term plan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Zhao Lab Meeting</dc:title>
  <dc:creator>Jingxuan Chen</dc:creator>
  <cp:lastModifiedBy>Jingxuan Chen</cp:lastModifiedBy>
  <cp:revision>3</cp:revision>
  <dcterms:created xsi:type="dcterms:W3CDTF">2023-08-21T20:33:48Z</dcterms:created>
  <dcterms:modified xsi:type="dcterms:W3CDTF">2023-08-24T21:11:49Z</dcterms:modified>
</cp:coreProperties>
</file>